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58" r:id="rId4"/>
    <p:sldId id="260" r:id="rId5"/>
    <p:sldId id="263" r:id="rId6"/>
    <p:sldId id="259" r:id="rId7"/>
    <p:sldId id="261" r:id="rId8"/>
    <p:sldId id="270" r:id="rId9"/>
    <p:sldId id="265" r:id="rId10"/>
    <p:sldId id="266" r:id="rId11"/>
    <p:sldId id="267" r:id="rId12"/>
    <p:sldId id="268" r:id="rId13"/>
    <p:sldId id="271" r:id="rId14"/>
    <p:sldId id="269" r:id="rId15"/>
    <p:sldId id="272" r:id="rId16"/>
    <p:sldId id="273" r:id="rId1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1B5DC9"/>
    <a:srgbClr val="131E85"/>
    <a:srgbClr val="3C689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417" autoAdjust="0"/>
  </p:normalViewPr>
  <p:slideViewPr>
    <p:cSldViewPr snapToGrid="0">
      <p:cViewPr varScale="1">
        <p:scale>
          <a:sx n="90" d="100"/>
          <a:sy n="90" d="100"/>
        </p:scale>
        <p:origin x="2250"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C60280-5127-4403-A849-67A9DBB330D4}"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kumimoji="1" lang="ja-JP" altLang="en-US"/>
        </a:p>
      </dgm:t>
    </dgm:pt>
    <dgm:pt modelId="{93828581-2286-43A9-9C97-E3B68BF9AC3B}">
      <dgm:prSet phldrT="[テキスト]"/>
      <dgm:spPr/>
      <dgm:t>
        <a:bodyPr/>
        <a:lstStyle/>
        <a:p>
          <a:r>
            <a:rPr kumimoji="1" lang="ja-JP" altLang="en-US" dirty="0" smtClean="0"/>
            <a:t>授業力</a:t>
          </a:r>
          <a:endParaRPr kumimoji="1" lang="ja-JP" altLang="en-US" dirty="0"/>
        </a:p>
      </dgm:t>
    </dgm:pt>
    <dgm:pt modelId="{74521E27-67DC-4ADA-83CA-FC4B82444AC4}" type="parTrans" cxnId="{CE0B42B4-D18F-44A5-9C8E-D048D7AE2DB4}">
      <dgm:prSet/>
      <dgm:spPr/>
      <dgm:t>
        <a:bodyPr/>
        <a:lstStyle/>
        <a:p>
          <a:endParaRPr kumimoji="1" lang="ja-JP" altLang="en-US"/>
        </a:p>
      </dgm:t>
    </dgm:pt>
    <dgm:pt modelId="{54FA02DC-D357-45B8-8754-6AD2A70DD2B5}" type="sibTrans" cxnId="{CE0B42B4-D18F-44A5-9C8E-D048D7AE2DB4}">
      <dgm:prSet/>
      <dgm:spPr/>
      <dgm:t>
        <a:bodyPr/>
        <a:lstStyle/>
        <a:p>
          <a:endParaRPr kumimoji="1" lang="ja-JP" altLang="en-US"/>
        </a:p>
      </dgm:t>
    </dgm:pt>
    <dgm:pt modelId="{4FD93DB3-30A2-4170-A86B-CCFE5F43D1DD}">
      <dgm:prSet/>
      <dgm:spPr/>
      <dgm:t>
        <a:bodyPr/>
        <a:lstStyle/>
        <a:p>
          <a:r>
            <a:rPr kumimoji="1" lang="ja-JP" altLang="en-US" dirty="0" smtClean="0"/>
            <a:t>興味関心を高める</a:t>
          </a:r>
          <a:endParaRPr kumimoji="1" lang="ja-JP" altLang="en-US" dirty="0"/>
        </a:p>
      </dgm:t>
    </dgm:pt>
    <dgm:pt modelId="{9870BD27-1642-4D9E-B708-8E7723ED6A69}" type="parTrans" cxnId="{9D3EAFE5-DB90-456B-8875-1230D09D137B}">
      <dgm:prSet/>
      <dgm:spPr/>
      <dgm:t>
        <a:bodyPr/>
        <a:lstStyle/>
        <a:p>
          <a:endParaRPr kumimoji="1" lang="ja-JP" altLang="en-US"/>
        </a:p>
      </dgm:t>
    </dgm:pt>
    <dgm:pt modelId="{5B281856-2B4A-42F2-AD33-11BE9E6B4F64}" type="sibTrans" cxnId="{9D3EAFE5-DB90-456B-8875-1230D09D137B}">
      <dgm:prSet/>
      <dgm:spPr/>
      <dgm:t>
        <a:bodyPr/>
        <a:lstStyle/>
        <a:p>
          <a:endParaRPr kumimoji="1" lang="ja-JP" altLang="en-US"/>
        </a:p>
      </dgm:t>
    </dgm:pt>
    <dgm:pt modelId="{EE8CE09B-F34E-4742-9040-132F4ADDCBDC}">
      <dgm:prSet/>
      <dgm:spPr/>
      <dgm:t>
        <a:bodyPr/>
        <a:lstStyle/>
        <a:p>
          <a:r>
            <a:rPr kumimoji="1" lang="ja-JP" altLang="en-US" dirty="0" smtClean="0"/>
            <a:t>わかりやすい</a:t>
          </a:r>
          <a:endParaRPr kumimoji="1" lang="ja-JP" altLang="en-US" dirty="0"/>
        </a:p>
      </dgm:t>
    </dgm:pt>
    <dgm:pt modelId="{1C0CD889-8FC0-4705-96D4-3A67E1359AC4}" type="parTrans" cxnId="{BCC7F1FA-E3D3-4FCE-833E-BAD8DB048C65}">
      <dgm:prSet/>
      <dgm:spPr/>
      <dgm:t>
        <a:bodyPr/>
        <a:lstStyle/>
        <a:p>
          <a:endParaRPr kumimoji="1" lang="ja-JP" altLang="en-US"/>
        </a:p>
      </dgm:t>
    </dgm:pt>
    <dgm:pt modelId="{0B2BC209-F3AD-4E06-B752-EB3D1D8BF4B5}" type="sibTrans" cxnId="{BCC7F1FA-E3D3-4FCE-833E-BAD8DB048C65}">
      <dgm:prSet/>
      <dgm:spPr/>
      <dgm:t>
        <a:bodyPr/>
        <a:lstStyle/>
        <a:p>
          <a:endParaRPr kumimoji="1" lang="ja-JP" altLang="en-US"/>
        </a:p>
      </dgm:t>
    </dgm:pt>
    <dgm:pt modelId="{B731E7EE-6546-4C50-8866-7469391B3D21}">
      <dgm:prSet/>
      <dgm:spPr/>
      <dgm:t>
        <a:bodyPr/>
        <a:lstStyle/>
        <a:p>
          <a:r>
            <a:rPr kumimoji="1" lang="ja-JP" altLang="en-US" dirty="0" smtClean="0"/>
            <a:t>明確な</a:t>
          </a:r>
          <a:endParaRPr kumimoji="1" lang="ja-JP" altLang="en-US" dirty="0"/>
        </a:p>
      </dgm:t>
    </dgm:pt>
    <dgm:pt modelId="{E4B506F3-E97F-4B07-BAB0-0BFA43D350C8}" type="parTrans" cxnId="{DEDC5C7F-DA61-405F-A713-8F1863421B1C}">
      <dgm:prSet/>
      <dgm:spPr/>
      <dgm:t>
        <a:bodyPr/>
        <a:lstStyle/>
        <a:p>
          <a:endParaRPr kumimoji="1" lang="ja-JP" altLang="en-US"/>
        </a:p>
      </dgm:t>
    </dgm:pt>
    <dgm:pt modelId="{DCA88012-97E1-468C-83AD-E03309E0BBE8}" type="sibTrans" cxnId="{DEDC5C7F-DA61-405F-A713-8F1863421B1C}">
      <dgm:prSet/>
      <dgm:spPr/>
      <dgm:t>
        <a:bodyPr/>
        <a:lstStyle/>
        <a:p>
          <a:endParaRPr kumimoji="1" lang="ja-JP" altLang="en-US"/>
        </a:p>
      </dgm:t>
    </dgm:pt>
    <dgm:pt modelId="{D6C6A977-558C-4B64-838E-058D5DD82DDD}" type="pres">
      <dgm:prSet presAssocID="{B6C60280-5127-4403-A849-67A9DBB330D4}" presName="cycle" presStyleCnt="0">
        <dgm:presLayoutVars>
          <dgm:chMax val="1"/>
          <dgm:dir/>
          <dgm:animLvl val="ctr"/>
          <dgm:resizeHandles val="exact"/>
        </dgm:presLayoutVars>
      </dgm:prSet>
      <dgm:spPr/>
      <dgm:t>
        <a:bodyPr/>
        <a:lstStyle/>
        <a:p>
          <a:endParaRPr kumimoji="1" lang="ja-JP" altLang="en-US"/>
        </a:p>
      </dgm:t>
    </dgm:pt>
    <dgm:pt modelId="{71DDF5A8-FE9D-46C3-BC64-E7AC559553EE}" type="pres">
      <dgm:prSet presAssocID="{93828581-2286-43A9-9C97-E3B68BF9AC3B}" presName="centerShape" presStyleLbl="node0" presStyleIdx="0" presStyleCnt="1"/>
      <dgm:spPr/>
      <dgm:t>
        <a:bodyPr/>
        <a:lstStyle/>
        <a:p>
          <a:endParaRPr kumimoji="1" lang="ja-JP" altLang="en-US"/>
        </a:p>
      </dgm:t>
    </dgm:pt>
    <dgm:pt modelId="{C8A01C81-35B9-47BE-B0A2-101C9A371934}" type="pres">
      <dgm:prSet presAssocID="{9870BD27-1642-4D9E-B708-8E7723ED6A69}" presName="parTrans" presStyleLbl="bgSibTrans2D1" presStyleIdx="0" presStyleCnt="3"/>
      <dgm:spPr/>
      <dgm:t>
        <a:bodyPr/>
        <a:lstStyle/>
        <a:p>
          <a:endParaRPr kumimoji="1" lang="ja-JP" altLang="en-US"/>
        </a:p>
      </dgm:t>
    </dgm:pt>
    <dgm:pt modelId="{49BBB0BD-1B6B-4085-9CF9-48BD28782849}" type="pres">
      <dgm:prSet presAssocID="{4FD93DB3-30A2-4170-A86B-CCFE5F43D1DD}" presName="node" presStyleLbl="node1" presStyleIdx="0" presStyleCnt="3">
        <dgm:presLayoutVars>
          <dgm:bulletEnabled val="1"/>
        </dgm:presLayoutVars>
      </dgm:prSet>
      <dgm:spPr/>
      <dgm:t>
        <a:bodyPr/>
        <a:lstStyle/>
        <a:p>
          <a:endParaRPr kumimoji="1" lang="ja-JP" altLang="en-US"/>
        </a:p>
      </dgm:t>
    </dgm:pt>
    <dgm:pt modelId="{4AB24F54-0374-47E1-BA3A-D655083621A0}" type="pres">
      <dgm:prSet presAssocID="{1C0CD889-8FC0-4705-96D4-3A67E1359AC4}" presName="parTrans" presStyleLbl="bgSibTrans2D1" presStyleIdx="1" presStyleCnt="3"/>
      <dgm:spPr/>
      <dgm:t>
        <a:bodyPr/>
        <a:lstStyle/>
        <a:p>
          <a:endParaRPr kumimoji="1" lang="ja-JP" altLang="en-US"/>
        </a:p>
      </dgm:t>
    </dgm:pt>
    <dgm:pt modelId="{67327A47-1697-4875-B003-F6EAE8288CF8}" type="pres">
      <dgm:prSet presAssocID="{EE8CE09B-F34E-4742-9040-132F4ADDCBDC}" presName="node" presStyleLbl="node1" presStyleIdx="1" presStyleCnt="3">
        <dgm:presLayoutVars>
          <dgm:bulletEnabled val="1"/>
        </dgm:presLayoutVars>
      </dgm:prSet>
      <dgm:spPr/>
      <dgm:t>
        <a:bodyPr/>
        <a:lstStyle/>
        <a:p>
          <a:endParaRPr kumimoji="1" lang="ja-JP" altLang="en-US"/>
        </a:p>
      </dgm:t>
    </dgm:pt>
    <dgm:pt modelId="{97E2E0B8-FA96-47B4-8760-FF4F17FF6AAA}" type="pres">
      <dgm:prSet presAssocID="{E4B506F3-E97F-4B07-BAB0-0BFA43D350C8}" presName="parTrans" presStyleLbl="bgSibTrans2D1" presStyleIdx="2" presStyleCnt="3"/>
      <dgm:spPr/>
      <dgm:t>
        <a:bodyPr/>
        <a:lstStyle/>
        <a:p>
          <a:endParaRPr kumimoji="1" lang="ja-JP" altLang="en-US"/>
        </a:p>
      </dgm:t>
    </dgm:pt>
    <dgm:pt modelId="{65251B31-951C-4DDD-A626-3C47E7B93570}" type="pres">
      <dgm:prSet presAssocID="{B731E7EE-6546-4C50-8866-7469391B3D21}" presName="node" presStyleLbl="node1" presStyleIdx="2" presStyleCnt="3">
        <dgm:presLayoutVars>
          <dgm:bulletEnabled val="1"/>
        </dgm:presLayoutVars>
      </dgm:prSet>
      <dgm:spPr/>
      <dgm:t>
        <a:bodyPr/>
        <a:lstStyle/>
        <a:p>
          <a:endParaRPr kumimoji="1" lang="ja-JP" altLang="en-US"/>
        </a:p>
      </dgm:t>
    </dgm:pt>
  </dgm:ptLst>
  <dgm:cxnLst>
    <dgm:cxn modelId="{211A9A28-1353-46B2-B4D4-B03EDB84E9D1}" type="presOf" srcId="{9870BD27-1642-4D9E-B708-8E7723ED6A69}" destId="{C8A01C81-35B9-47BE-B0A2-101C9A371934}" srcOrd="0" destOrd="0" presId="urn:microsoft.com/office/officeart/2005/8/layout/radial4"/>
    <dgm:cxn modelId="{B87D7A10-1D33-443D-BED5-7F37B4CA0AC9}" type="presOf" srcId="{1C0CD889-8FC0-4705-96D4-3A67E1359AC4}" destId="{4AB24F54-0374-47E1-BA3A-D655083621A0}" srcOrd="0" destOrd="0" presId="urn:microsoft.com/office/officeart/2005/8/layout/radial4"/>
    <dgm:cxn modelId="{F2D988B8-837A-4049-9EE0-046C1F7E257F}" type="presOf" srcId="{B731E7EE-6546-4C50-8866-7469391B3D21}" destId="{65251B31-951C-4DDD-A626-3C47E7B93570}" srcOrd="0" destOrd="0" presId="urn:microsoft.com/office/officeart/2005/8/layout/radial4"/>
    <dgm:cxn modelId="{BCC7F1FA-E3D3-4FCE-833E-BAD8DB048C65}" srcId="{93828581-2286-43A9-9C97-E3B68BF9AC3B}" destId="{EE8CE09B-F34E-4742-9040-132F4ADDCBDC}" srcOrd="1" destOrd="0" parTransId="{1C0CD889-8FC0-4705-96D4-3A67E1359AC4}" sibTransId="{0B2BC209-F3AD-4E06-B752-EB3D1D8BF4B5}"/>
    <dgm:cxn modelId="{22083A95-C257-46EB-8AEF-39CF1B788703}" type="presOf" srcId="{4FD93DB3-30A2-4170-A86B-CCFE5F43D1DD}" destId="{49BBB0BD-1B6B-4085-9CF9-48BD28782849}" srcOrd="0" destOrd="0" presId="urn:microsoft.com/office/officeart/2005/8/layout/radial4"/>
    <dgm:cxn modelId="{BC60EFC1-3992-4F14-8880-0800D584D4C0}" type="presOf" srcId="{E4B506F3-E97F-4B07-BAB0-0BFA43D350C8}" destId="{97E2E0B8-FA96-47B4-8760-FF4F17FF6AAA}" srcOrd="0" destOrd="0" presId="urn:microsoft.com/office/officeart/2005/8/layout/radial4"/>
    <dgm:cxn modelId="{ABFF4197-5A34-4BFB-8CD0-AD8658197BC7}" type="presOf" srcId="{93828581-2286-43A9-9C97-E3B68BF9AC3B}" destId="{71DDF5A8-FE9D-46C3-BC64-E7AC559553EE}" srcOrd="0" destOrd="0" presId="urn:microsoft.com/office/officeart/2005/8/layout/radial4"/>
    <dgm:cxn modelId="{8A525399-DA2A-4312-A675-160D38DA9E4D}" type="presOf" srcId="{B6C60280-5127-4403-A849-67A9DBB330D4}" destId="{D6C6A977-558C-4B64-838E-058D5DD82DDD}" srcOrd="0" destOrd="0" presId="urn:microsoft.com/office/officeart/2005/8/layout/radial4"/>
    <dgm:cxn modelId="{9D3EAFE5-DB90-456B-8875-1230D09D137B}" srcId="{93828581-2286-43A9-9C97-E3B68BF9AC3B}" destId="{4FD93DB3-30A2-4170-A86B-CCFE5F43D1DD}" srcOrd="0" destOrd="0" parTransId="{9870BD27-1642-4D9E-B708-8E7723ED6A69}" sibTransId="{5B281856-2B4A-42F2-AD33-11BE9E6B4F64}"/>
    <dgm:cxn modelId="{EE4853E1-1B1C-4E94-A1CD-4A7F1C45353D}" type="presOf" srcId="{EE8CE09B-F34E-4742-9040-132F4ADDCBDC}" destId="{67327A47-1697-4875-B003-F6EAE8288CF8}" srcOrd="0" destOrd="0" presId="urn:microsoft.com/office/officeart/2005/8/layout/radial4"/>
    <dgm:cxn modelId="{CE0B42B4-D18F-44A5-9C8E-D048D7AE2DB4}" srcId="{B6C60280-5127-4403-A849-67A9DBB330D4}" destId="{93828581-2286-43A9-9C97-E3B68BF9AC3B}" srcOrd="0" destOrd="0" parTransId="{74521E27-67DC-4ADA-83CA-FC4B82444AC4}" sibTransId="{54FA02DC-D357-45B8-8754-6AD2A70DD2B5}"/>
    <dgm:cxn modelId="{DEDC5C7F-DA61-405F-A713-8F1863421B1C}" srcId="{93828581-2286-43A9-9C97-E3B68BF9AC3B}" destId="{B731E7EE-6546-4C50-8866-7469391B3D21}" srcOrd="2" destOrd="0" parTransId="{E4B506F3-E97F-4B07-BAB0-0BFA43D350C8}" sibTransId="{DCA88012-97E1-468C-83AD-E03309E0BBE8}"/>
    <dgm:cxn modelId="{94E4AC36-ACB2-4AFA-BBD4-22FFDE6BDD4A}" type="presParOf" srcId="{D6C6A977-558C-4B64-838E-058D5DD82DDD}" destId="{71DDF5A8-FE9D-46C3-BC64-E7AC559553EE}" srcOrd="0" destOrd="0" presId="urn:microsoft.com/office/officeart/2005/8/layout/radial4"/>
    <dgm:cxn modelId="{01EE6444-1F5A-47C7-A7EB-C43B4E483E93}" type="presParOf" srcId="{D6C6A977-558C-4B64-838E-058D5DD82DDD}" destId="{C8A01C81-35B9-47BE-B0A2-101C9A371934}" srcOrd="1" destOrd="0" presId="urn:microsoft.com/office/officeart/2005/8/layout/radial4"/>
    <dgm:cxn modelId="{3DD12413-ADE1-457B-8F38-D717FC3EAB6D}" type="presParOf" srcId="{D6C6A977-558C-4B64-838E-058D5DD82DDD}" destId="{49BBB0BD-1B6B-4085-9CF9-48BD28782849}" srcOrd="2" destOrd="0" presId="urn:microsoft.com/office/officeart/2005/8/layout/radial4"/>
    <dgm:cxn modelId="{23B93F58-A37A-4C68-94EA-30A3F267C897}" type="presParOf" srcId="{D6C6A977-558C-4B64-838E-058D5DD82DDD}" destId="{4AB24F54-0374-47E1-BA3A-D655083621A0}" srcOrd="3" destOrd="0" presId="urn:microsoft.com/office/officeart/2005/8/layout/radial4"/>
    <dgm:cxn modelId="{8C2795AD-4363-44BE-91C7-662F43FA8239}" type="presParOf" srcId="{D6C6A977-558C-4B64-838E-058D5DD82DDD}" destId="{67327A47-1697-4875-B003-F6EAE8288CF8}" srcOrd="4" destOrd="0" presId="urn:microsoft.com/office/officeart/2005/8/layout/radial4"/>
    <dgm:cxn modelId="{9E9C9ADB-CB5F-4587-AA0F-06C63E8F4736}" type="presParOf" srcId="{D6C6A977-558C-4B64-838E-058D5DD82DDD}" destId="{97E2E0B8-FA96-47B4-8760-FF4F17FF6AAA}" srcOrd="5" destOrd="0" presId="urn:microsoft.com/office/officeart/2005/8/layout/radial4"/>
    <dgm:cxn modelId="{BC038173-FD6A-4379-945A-4C24CEBCD84B}" type="presParOf" srcId="{D6C6A977-558C-4B64-838E-058D5DD82DDD}" destId="{65251B31-951C-4DDD-A626-3C47E7B93570}"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C60280-5127-4403-A849-67A9DBB330D4}"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kumimoji="1" lang="ja-JP" altLang="en-US"/>
        </a:p>
      </dgm:t>
    </dgm:pt>
    <dgm:pt modelId="{93828581-2286-43A9-9C97-E3B68BF9AC3B}">
      <dgm:prSet phldrT="[テキスト]"/>
      <dgm:spPr/>
      <dgm:t>
        <a:bodyPr/>
        <a:lstStyle/>
        <a:p>
          <a:r>
            <a:rPr kumimoji="1" lang="ja-JP" altLang="en-US" dirty="0" smtClean="0"/>
            <a:t>アクティブラーニング</a:t>
          </a:r>
          <a:endParaRPr kumimoji="1" lang="ja-JP" altLang="en-US" dirty="0"/>
        </a:p>
      </dgm:t>
    </dgm:pt>
    <dgm:pt modelId="{74521E27-67DC-4ADA-83CA-FC4B82444AC4}" type="parTrans" cxnId="{CE0B42B4-D18F-44A5-9C8E-D048D7AE2DB4}">
      <dgm:prSet/>
      <dgm:spPr/>
      <dgm:t>
        <a:bodyPr/>
        <a:lstStyle/>
        <a:p>
          <a:endParaRPr kumimoji="1" lang="ja-JP" altLang="en-US"/>
        </a:p>
      </dgm:t>
    </dgm:pt>
    <dgm:pt modelId="{54FA02DC-D357-45B8-8754-6AD2A70DD2B5}" type="sibTrans" cxnId="{CE0B42B4-D18F-44A5-9C8E-D048D7AE2DB4}">
      <dgm:prSet/>
      <dgm:spPr/>
      <dgm:t>
        <a:bodyPr/>
        <a:lstStyle/>
        <a:p>
          <a:endParaRPr kumimoji="1" lang="ja-JP" altLang="en-US"/>
        </a:p>
      </dgm:t>
    </dgm:pt>
    <dgm:pt modelId="{4FD93DB3-30A2-4170-A86B-CCFE5F43D1DD}">
      <dgm:prSet/>
      <dgm:spPr/>
      <dgm:t>
        <a:bodyPr/>
        <a:lstStyle/>
        <a:p>
          <a:r>
            <a:rPr kumimoji="1" lang="ja-JP" altLang="en-US" dirty="0" smtClean="0"/>
            <a:t>主体的な学び</a:t>
          </a:r>
          <a:endParaRPr kumimoji="1" lang="en-US" altLang="ja-JP" dirty="0" smtClean="0"/>
        </a:p>
        <a:p>
          <a:r>
            <a:rPr kumimoji="1" lang="ja-JP" altLang="en-US" dirty="0" smtClean="0"/>
            <a:t>見通し持てる</a:t>
          </a:r>
          <a:endParaRPr kumimoji="1" lang="ja-JP" altLang="en-US" dirty="0"/>
        </a:p>
      </dgm:t>
    </dgm:pt>
    <dgm:pt modelId="{9870BD27-1642-4D9E-B708-8E7723ED6A69}" type="parTrans" cxnId="{9D3EAFE5-DB90-456B-8875-1230D09D137B}">
      <dgm:prSet/>
      <dgm:spPr/>
      <dgm:t>
        <a:bodyPr/>
        <a:lstStyle/>
        <a:p>
          <a:endParaRPr kumimoji="1" lang="ja-JP" altLang="en-US"/>
        </a:p>
      </dgm:t>
    </dgm:pt>
    <dgm:pt modelId="{5B281856-2B4A-42F2-AD33-11BE9E6B4F64}" type="sibTrans" cxnId="{9D3EAFE5-DB90-456B-8875-1230D09D137B}">
      <dgm:prSet/>
      <dgm:spPr/>
      <dgm:t>
        <a:bodyPr/>
        <a:lstStyle/>
        <a:p>
          <a:endParaRPr kumimoji="1" lang="ja-JP" altLang="en-US"/>
        </a:p>
      </dgm:t>
    </dgm:pt>
    <dgm:pt modelId="{EE8CE09B-F34E-4742-9040-132F4ADDCBDC}">
      <dgm:prSet custT="1"/>
      <dgm:spPr/>
      <dgm:t>
        <a:bodyPr/>
        <a:lstStyle/>
        <a:p>
          <a:r>
            <a:rPr kumimoji="1" lang="ja-JP" altLang="en-US" sz="2800" dirty="0" smtClean="0">
              <a:latin typeface="ＭＳ ゴシック" panose="020B0609070205080204" pitchFamily="49" charset="-128"/>
              <a:ea typeface="ＭＳ ゴシック" panose="020B0609070205080204" pitchFamily="49" charset="-128"/>
            </a:rPr>
            <a:t>対話的な学び</a:t>
          </a:r>
          <a:endParaRPr kumimoji="1" lang="en-US" altLang="ja-JP" sz="2800" dirty="0" smtClean="0">
            <a:latin typeface="ＭＳ ゴシック" panose="020B0609070205080204" pitchFamily="49" charset="-128"/>
            <a:ea typeface="ＭＳ ゴシック" panose="020B0609070205080204" pitchFamily="49" charset="-128"/>
          </a:endParaRPr>
        </a:p>
        <a:p>
          <a:r>
            <a:rPr kumimoji="1" lang="ja-JP" altLang="en-US" sz="2800" dirty="0" smtClean="0">
              <a:latin typeface="ＭＳ ゴシック" panose="020B0609070205080204" pitchFamily="49" charset="-128"/>
              <a:ea typeface="ＭＳ ゴシック" panose="020B0609070205080204" pitchFamily="49" charset="-128"/>
            </a:rPr>
            <a:t>先哲の考え方</a:t>
          </a:r>
          <a:endParaRPr kumimoji="1" lang="ja-JP" altLang="en-US" sz="2800" dirty="0">
            <a:latin typeface="ＭＳ ゴシック" panose="020B0609070205080204" pitchFamily="49" charset="-128"/>
            <a:ea typeface="ＭＳ ゴシック" panose="020B0609070205080204" pitchFamily="49" charset="-128"/>
          </a:endParaRPr>
        </a:p>
      </dgm:t>
    </dgm:pt>
    <dgm:pt modelId="{1C0CD889-8FC0-4705-96D4-3A67E1359AC4}" type="parTrans" cxnId="{BCC7F1FA-E3D3-4FCE-833E-BAD8DB048C65}">
      <dgm:prSet/>
      <dgm:spPr/>
      <dgm:t>
        <a:bodyPr/>
        <a:lstStyle/>
        <a:p>
          <a:endParaRPr kumimoji="1" lang="ja-JP" altLang="en-US"/>
        </a:p>
      </dgm:t>
    </dgm:pt>
    <dgm:pt modelId="{0B2BC209-F3AD-4E06-B752-EB3D1D8BF4B5}" type="sibTrans" cxnId="{BCC7F1FA-E3D3-4FCE-833E-BAD8DB048C65}">
      <dgm:prSet/>
      <dgm:spPr/>
      <dgm:t>
        <a:bodyPr/>
        <a:lstStyle/>
        <a:p>
          <a:endParaRPr kumimoji="1" lang="ja-JP" altLang="en-US"/>
        </a:p>
      </dgm:t>
    </dgm:pt>
    <dgm:pt modelId="{B731E7EE-6546-4C50-8866-7469391B3D21}">
      <dgm:prSet/>
      <dgm:spPr/>
      <dgm:t>
        <a:bodyPr/>
        <a:lstStyle/>
        <a:p>
          <a:r>
            <a:rPr kumimoji="1" lang="ja-JP" altLang="en-US" dirty="0" smtClean="0"/>
            <a:t>深い学び</a:t>
          </a:r>
          <a:endParaRPr kumimoji="1" lang="en-US" altLang="ja-JP" dirty="0" smtClean="0"/>
        </a:p>
        <a:p>
          <a:r>
            <a:rPr kumimoji="1" lang="ja-JP" altLang="en-US" dirty="0" smtClean="0"/>
            <a:t>関連づける</a:t>
          </a:r>
          <a:endParaRPr kumimoji="1" lang="ja-JP" altLang="en-US" dirty="0"/>
        </a:p>
      </dgm:t>
    </dgm:pt>
    <dgm:pt modelId="{E4B506F3-E97F-4B07-BAB0-0BFA43D350C8}" type="parTrans" cxnId="{DEDC5C7F-DA61-405F-A713-8F1863421B1C}">
      <dgm:prSet/>
      <dgm:spPr/>
      <dgm:t>
        <a:bodyPr/>
        <a:lstStyle/>
        <a:p>
          <a:endParaRPr kumimoji="1" lang="ja-JP" altLang="en-US"/>
        </a:p>
      </dgm:t>
    </dgm:pt>
    <dgm:pt modelId="{DCA88012-97E1-468C-83AD-E03309E0BBE8}" type="sibTrans" cxnId="{DEDC5C7F-DA61-405F-A713-8F1863421B1C}">
      <dgm:prSet/>
      <dgm:spPr/>
      <dgm:t>
        <a:bodyPr/>
        <a:lstStyle/>
        <a:p>
          <a:endParaRPr kumimoji="1" lang="ja-JP" altLang="en-US"/>
        </a:p>
      </dgm:t>
    </dgm:pt>
    <dgm:pt modelId="{D6C6A977-558C-4B64-838E-058D5DD82DDD}" type="pres">
      <dgm:prSet presAssocID="{B6C60280-5127-4403-A849-67A9DBB330D4}" presName="cycle" presStyleCnt="0">
        <dgm:presLayoutVars>
          <dgm:chMax val="1"/>
          <dgm:dir/>
          <dgm:animLvl val="ctr"/>
          <dgm:resizeHandles val="exact"/>
        </dgm:presLayoutVars>
      </dgm:prSet>
      <dgm:spPr/>
      <dgm:t>
        <a:bodyPr/>
        <a:lstStyle/>
        <a:p>
          <a:endParaRPr kumimoji="1" lang="ja-JP" altLang="en-US"/>
        </a:p>
      </dgm:t>
    </dgm:pt>
    <dgm:pt modelId="{71DDF5A8-FE9D-46C3-BC64-E7AC559553EE}" type="pres">
      <dgm:prSet presAssocID="{93828581-2286-43A9-9C97-E3B68BF9AC3B}" presName="centerShape" presStyleLbl="node0" presStyleIdx="0" presStyleCnt="1" custScaleX="175829"/>
      <dgm:spPr/>
      <dgm:t>
        <a:bodyPr/>
        <a:lstStyle/>
        <a:p>
          <a:endParaRPr kumimoji="1" lang="ja-JP" altLang="en-US"/>
        </a:p>
      </dgm:t>
    </dgm:pt>
    <dgm:pt modelId="{C8A01C81-35B9-47BE-B0A2-101C9A371934}" type="pres">
      <dgm:prSet presAssocID="{9870BD27-1642-4D9E-B708-8E7723ED6A69}" presName="parTrans" presStyleLbl="bgSibTrans2D1" presStyleIdx="0" presStyleCnt="3" custScaleX="120139"/>
      <dgm:spPr/>
      <dgm:t>
        <a:bodyPr/>
        <a:lstStyle/>
        <a:p>
          <a:endParaRPr kumimoji="1" lang="ja-JP" altLang="en-US"/>
        </a:p>
      </dgm:t>
    </dgm:pt>
    <dgm:pt modelId="{49BBB0BD-1B6B-4085-9CF9-48BD28782849}" type="pres">
      <dgm:prSet presAssocID="{4FD93DB3-30A2-4170-A86B-CCFE5F43D1DD}" presName="node" presStyleLbl="node1" presStyleIdx="0" presStyleCnt="3" custScaleX="111038">
        <dgm:presLayoutVars>
          <dgm:bulletEnabled val="1"/>
        </dgm:presLayoutVars>
      </dgm:prSet>
      <dgm:spPr/>
      <dgm:t>
        <a:bodyPr/>
        <a:lstStyle/>
        <a:p>
          <a:endParaRPr kumimoji="1" lang="ja-JP" altLang="en-US"/>
        </a:p>
      </dgm:t>
    </dgm:pt>
    <dgm:pt modelId="{4AB24F54-0374-47E1-BA3A-D655083621A0}" type="pres">
      <dgm:prSet presAssocID="{1C0CD889-8FC0-4705-96D4-3A67E1359AC4}" presName="parTrans" presStyleLbl="bgSibTrans2D1" presStyleIdx="1" presStyleCnt="3" custScaleX="120827"/>
      <dgm:spPr/>
      <dgm:t>
        <a:bodyPr/>
        <a:lstStyle/>
        <a:p>
          <a:endParaRPr kumimoji="1" lang="ja-JP" altLang="en-US"/>
        </a:p>
      </dgm:t>
    </dgm:pt>
    <dgm:pt modelId="{67327A47-1697-4875-B003-F6EAE8288CF8}" type="pres">
      <dgm:prSet presAssocID="{EE8CE09B-F34E-4742-9040-132F4ADDCBDC}" presName="node" presStyleLbl="node1" presStyleIdx="1" presStyleCnt="3" custScaleX="125931">
        <dgm:presLayoutVars>
          <dgm:bulletEnabled val="1"/>
        </dgm:presLayoutVars>
      </dgm:prSet>
      <dgm:spPr/>
      <dgm:t>
        <a:bodyPr/>
        <a:lstStyle/>
        <a:p>
          <a:endParaRPr kumimoji="1" lang="ja-JP" altLang="en-US"/>
        </a:p>
      </dgm:t>
    </dgm:pt>
    <dgm:pt modelId="{97E2E0B8-FA96-47B4-8760-FF4F17FF6AAA}" type="pres">
      <dgm:prSet presAssocID="{E4B506F3-E97F-4B07-BAB0-0BFA43D350C8}" presName="parTrans" presStyleLbl="bgSibTrans2D1" presStyleIdx="2" presStyleCnt="3" custScaleX="121398"/>
      <dgm:spPr/>
      <dgm:t>
        <a:bodyPr/>
        <a:lstStyle/>
        <a:p>
          <a:endParaRPr kumimoji="1" lang="ja-JP" altLang="en-US"/>
        </a:p>
      </dgm:t>
    </dgm:pt>
    <dgm:pt modelId="{65251B31-951C-4DDD-A626-3C47E7B93570}" type="pres">
      <dgm:prSet presAssocID="{B731E7EE-6546-4C50-8866-7469391B3D21}" presName="node" presStyleLbl="node1" presStyleIdx="2" presStyleCnt="3" custScaleX="122193">
        <dgm:presLayoutVars>
          <dgm:bulletEnabled val="1"/>
        </dgm:presLayoutVars>
      </dgm:prSet>
      <dgm:spPr/>
      <dgm:t>
        <a:bodyPr/>
        <a:lstStyle/>
        <a:p>
          <a:endParaRPr kumimoji="1" lang="ja-JP" altLang="en-US"/>
        </a:p>
      </dgm:t>
    </dgm:pt>
  </dgm:ptLst>
  <dgm:cxnLst>
    <dgm:cxn modelId="{EC7ED422-71CF-4807-AED0-046FF0868138}" type="presOf" srcId="{B731E7EE-6546-4C50-8866-7469391B3D21}" destId="{65251B31-951C-4DDD-A626-3C47E7B93570}" srcOrd="0" destOrd="0" presId="urn:microsoft.com/office/officeart/2005/8/layout/radial4"/>
    <dgm:cxn modelId="{A34B645D-65FC-4D19-BA13-09064EBCAD51}" type="presOf" srcId="{4FD93DB3-30A2-4170-A86B-CCFE5F43D1DD}" destId="{49BBB0BD-1B6B-4085-9CF9-48BD28782849}" srcOrd="0" destOrd="0" presId="urn:microsoft.com/office/officeart/2005/8/layout/radial4"/>
    <dgm:cxn modelId="{4E605A1F-A7E3-4892-8D20-72CBE6CF23A7}" type="presOf" srcId="{1C0CD889-8FC0-4705-96D4-3A67E1359AC4}" destId="{4AB24F54-0374-47E1-BA3A-D655083621A0}" srcOrd="0" destOrd="0" presId="urn:microsoft.com/office/officeart/2005/8/layout/radial4"/>
    <dgm:cxn modelId="{BCC7F1FA-E3D3-4FCE-833E-BAD8DB048C65}" srcId="{93828581-2286-43A9-9C97-E3B68BF9AC3B}" destId="{EE8CE09B-F34E-4742-9040-132F4ADDCBDC}" srcOrd="1" destOrd="0" parTransId="{1C0CD889-8FC0-4705-96D4-3A67E1359AC4}" sibTransId="{0B2BC209-F3AD-4E06-B752-EB3D1D8BF4B5}"/>
    <dgm:cxn modelId="{DEDC5C7F-DA61-405F-A713-8F1863421B1C}" srcId="{93828581-2286-43A9-9C97-E3B68BF9AC3B}" destId="{B731E7EE-6546-4C50-8866-7469391B3D21}" srcOrd="2" destOrd="0" parTransId="{E4B506F3-E97F-4B07-BAB0-0BFA43D350C8}" sibTransId="{DCA88012-97E1-468C-83AD-E03309E0BBE8}"/>
    <dgm:cxn modelId="{180D59E6-C1B0-4C40-B287-2159BC2D836C}" type="presOf" srcId="{93828581-2286-43A9-9C97-E3B68BF9AC3B}" destId="{71DDF5A8-FE9D-46C3-BC64-E7AC559553EE}" srcOrd="0" destOrd="0" presId="urn:microsoft.com/office/officeart/2005/8/layout/radial4"/>
    <dgm:cxn modelId="{CE0B42B4-D18F-44A5-9C8E-D048D7AE2DB4}" srcId="{B6C60280-5127-4403-A849-67A9DBB330D4}" destId="{93828581-2286-43A9-9C97-E3B68BF9AC3B}" srcOrd="0" destOrd="0" parTransId="{74521E27-67DC-4ADA-83CA-FC4B82444AC4}" sibTransId="{54FA02DC-D357-45B8-8754-6AD2A70DD2B5}"/>
    <dgm:cxn modelId="{54CD0139-70B2-433E-9300-C3A4919A56FA}" type="presOf" srcId="{EE8CE09B-F34E-4742-9040-132F4ADDCBDC}" destId="{67327A47-1697-4875-B003-F6EAE8288CF8}" srcOrd="0" destOrd="0" presId="urn:microsoft.com/office/officeart/2005/8/layout/radial4"/>
    <dgm:cxn modelId="{9D3EAFE5-DB90-456B-8875-1230D09D137B}" srcId="{93828581-2286-43A9-9C97-E3B68BF9AC3B}" destId="{4FD93DB3-30A2-4170-A86B-CCFE5F43D1DD}" srcOrd="0" destOrd="0" parTransId="{9870BD27-1642-4D9E-B708-8E7723ED6A69}" sibTransId="{5B281856-2B4A-42F2-AD33-11BE9E6B4F64}"/>
    <dgm:cxn modelId="{BA8B5712-2F26-43B6-94FC-6375759AAFA1}" type="presOf" srcId="{B6C60280-5127-4403-A849-67A9DBB330D4}" destId="{D6C6A977-558C-4B64-838E-058D5DD82DDD}" srcOrd="0" destOrd="0" presId="urn:microsoft.com/office/officeart/2005/8/layout/radial4"/>
    <dgm:cxn modelId="{9D93D734-A464-482A-88C1-867D84D71BE5}" type="presOf" srcId="{E4B506F3-E97F-4B07-BAB0-0BFA43D350C8}" destId="{97E2E0B8-FA96-47B4-8760-FF4F17FF6AAA}" srcOrd="0" destOrd="0" presId="urn:microsoft.com/office/officeart/2005/8/layout/radial4"/>
    <dgm:cxn modelId="{ABC4F608-C8A5-4AA4-97C8-0EC87396AC87}" type="presOf" srcId="{9870BD27-1642-4D9E-B708-8E7723ED6A69}" destId="{C8A01C81-35B9-47BE-B0A2-101C9A371934}" srcOrd="0" destOrd="0" presId="urn:microsoft.com/office/officeart/2005/8/layout/radial4"/>
    <dgm:cxn modelId="{C0F066A0-EB85-4FEC-AA14-7E87F59407B9}" type="presParOf" srcId="{D6C6A977-558C-4B64-838E-058D5DD82DDD}" destId="{71DDF5A8-FE9D-46C3-BC64-E7AC559553EE}" srcOrd="0" destOrd="0" presId="urn:microsoft.com/office/officeart/2005/8/layout/radial4"/>
    <dgm:cxn modelId="{C67BE0B5-4137-4FC6-AD94-6E9E60CEC541}" type="presParOf" srcId="{D6C6A977-558C-4B64-838E-058D5DD82DDD}" destId="{C8A01C81-35B9-47BE-B0A2-101C9A371934}" srcOrd="1" destOrd="0" presId="urn:microsoft.com/office/officeart/2005/8/layout/radial4"/>
    <dgm:cxn modelId="{0D327D17-DCD4-4DBC-8799-835F4A7781E0}" type="presParOf" srcId="{D6C6A977-558C-4B64-838E-058D5DD82DDD}" destId="{49BBB0BD-1B6B-4085-9CF9-48BD28782849}" srcOrd="2" destOrd="0" presId="urn:microsoft.com/office/officeart/2005/8/layout/radial4"/>
    <dgm:cxn modelId="{E647B021-F399-45CC-B48E-DF6E119A57C5}" type="presParOf" srcId="{D6C6A977-558C-4B64-838E-058D5DD82DDD}" destId="{4AB24F54-0374-47E1-BA3A-D655083621A0}" srcOrd="3" destOrd="0" presId="urn:microsoft.com/office/officeart/2005/8/layout/radial4"/>
    <dgm:cxn modelId="{8E1BDF4E-ABA6-4FB8-ACE4-5B82831D331B}" type="presParOf" srcId="{D6C6A977-558C-4B64-838E-058D5DD82DDD}" destId="{67327A47-1697-4875-B003-F6EAE8288CF8}" srcOrd="4" destOrd="0" presId="urn:microsoft.com/office/officeart/2005/8/layout/radial4"/>
    <dgm:cxn modelId="{AB988FA0-D7DB-4A8A-BD90-FEEA09F1E065}" type="presParOf" srcId="{D6C6A977-558C-4B64-838E-058D5DD82DDD}" destId="{97E2E0B8-FA96-47B4-8760-FF4F17FF6AAA}" srcOrd="5" destOrd="0" presId="urn:microsoft.com/office/officeart/2005/8/layout/radial4"/>
    <dgm:cxn modelId="{528D7375-5AE6-42FA-AFA9-6E02B7D54C4C}" type="presParOf" srcId="{D6C6A977-558C-4B64-838E-058D5DD82DDD}" destId="{65251B31-951C-4DDD-A626-3C47E7B93570}"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DDF5A8-FE9D-46C3-BC64-E7AC559553EE}">
      <dsp:nvSpPr>
        <dsp:cNvPr id="0" name=""/>
        <dsp:cNvSpPr/>
      </dsp:nvSpPr>
      <dsp:spPr>
        <a:xfrm>
          <a:off x="2664191" y="2798172"/>
          <a:ext cx="2206228" cy="220622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kumimoji="1" lang="ja-JP" altLang="en-US" sz="5000" kern="1200" dirty="0" smtClean="0"/>
            <a:t>授業力</a:t>
          </a:r>
          <a:endParaRPr kumimoji="1" lang="ja-JP" altLang="en-US" sz="5000" kern="1200" dirty="0"/>
        </a:p>
      </dsp:txBody>
      <dsp:txXfrm>
        <a:off x="2987286" y="3121267"/>
        <a:ext cx="1560038" cy="1560038"/>
      </dsp:txXfrm>
    </dsp:sp>
    <dsp:sp modelId="{C8A01C81-35B9-47BE-B0A2-101C9A371934}">
      <dsp:nvSpPr>
        <dsp:cNvPr id="0" name=""/>
        <dsp:cNvSpPr/>
      </dsp:nvSpPr>
      <dsp:spPr>
        <a:xfrm rot="12900000">
          <a:off x="1092032" y="2361615"/>
          <a:ext cx="1850772" cy="62877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BBB0BD-1B6B-4085-9CF9-48BD28782849}">
      <dsp:nvSpPr>
        <dsp:cNvPr id="0" name=""/>
        <dsp:cNvSpPr/>
      </dsp:nvSpPr>
      <dsp:spPr>
        <a:xfrm>
          <a:off x="211428" y="1306856"/>
          <a:ext cx="2095917" cy="16767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興味関心を高める</a:t>
          </a:r>
          <a:endParaRPr kumimoji="1" lang="ja-JP" altLang="en-US" sz="3600" kern="1200" dirty="0"/>
        </a:p>
      </dsp:txBody>
      <dsp:txXfrm>
        <a:off x="260538" y="1355966"/>
        <a:ext cx="1997697" cy="1578513"/>
      </dsp:txXfrm>
    </dsp:sp>
    <dsp:sp modelId="{4AB24F54-0374-47E1-BA3A-D655083621A0}">
      <dsp:nvSpPr>
        <dsp:cNvPr id="0" name=""/>
        <dsp:cNvSpPr/>
      </dsp:nvSpPr>
      <dsp:spPr>
        <a:xfrm rot="16200000">
          <a:off x="2841919" y="1450682"/>
          <a:ext cx="1850772" cy="628775"/>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327A47-1697-4875-B003-F6EAE8288CF8}">
      <dsp:nvSpPr>
        <dsp:cNvPr id="0" name=""/>
        <dsp:cNvSpPr/>
      </dsp:nvSpPr>
      <dsp:spPr>
        <a:xfrm>
          <a:off x="2719347" y="1316"/>
          <a:ext cx="2095917" cy="16767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わかりやすい</a:t>
          </a:r>
          <a:endParaRPr kumimoji="1" lang="ja-JP" altLang="en-US" sz="3600" kern="1200" dirty="0"/>
        </a:p>
      </dsp:txBody>
      <dsp:txXfrm>
        <a:off x="2768457" y="50426"/>
        <a:ext cx="1997697" cy="1578513"/>
      </dsp:txXfrm>
    </dsp:sp>
    <dsp:sp modelId="{97E2E0B8-FA96-47B4-8760-FF4F17FF6AAA}">
      <dsp:nvSpPr>
        <dsp:cNvPr id="0" name=""/>
        <dsp:cNvSpPr/>
      </dsp:nvSpPr>
      <dsp:spPr>
        <a:xfrm rot="19500000">
          <a:off x="4591806" y="2361615"/>
          <a:ext cx="1850772" cy="628775"/>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251B31-951C-4DDD-A626-3C47E7B93570}">
      <dsp:nvSpPr>
        <dsp:cNvPr id="0" name=""/>
        <dsp:cNvSpPr/>
      </dsp:nvSpPr>
      <dsp:spPr>
        <a:xfrm>
          <a:off x="5227266" y="1306856"/>
          <a:ext cx="2095917" cy="167673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明確な</a:t>
          </a:r>
          <a:endParaRPr kumimoji="1" lang="ja-JP" altLang="en-US" sz="3600" kern="1200" dirty="0"/>
        </a:p>
      </dsp:txBody>
      <dsp:txXfrm>
        <a:off x="5276376" y="1355966"/>
        <a:ext cx="1997697" cy="1578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DDF5A8-FE9D-46C3-BC64-E7AC559553EE}">
      <dsp:nvSpPr>
        <dsp:cNvPr id="0" name=""/>
        <dsp:cNvSpPr/>
      </dsp:nvSpPr>
      <dsp:spPr>
        <a:xfrm>
          <a:off x="2004552" y="2885348"/>
          <a:ext cx="3724934" cy="21184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kumimoji="1" lang="ja-JP" altLang="en-US" sz="4500" kern="1200" dirty="0" smtClean="0"/>
            <a:t>アクティブラーニング</a:t>
          </a:r>
          <a:endParaRPr kumimoji="1" lang="ja-JP" altLang="en-US" sz="4500" kern="1200" dirty="0"/>
        </a:p>
      </dsp:txBody>
      <dsp:txXfrm>
        <a:off x="2550056" y="3195595"/>
        <a:ext cx="2633926" cy="1498004"/>
      </dsp:txXfrm>
    </dsp:sp>
    <dsp:sp modelId="{C8A01C81-35B9-47BE-B0A2-101C9A371934}">
      <dsp:nvSpPr>
        <dsp:cNvPr id="0" name=""/>
        <dsp:cNvSpPr/>
      </dsp:nvSpPr>
      <dsp:spPr>
        <a:xfrm rot="12900000">
          <a:off x="988971" y="2304873"/>
          <a:ext cx="1934833" cy="6037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BBB0BD-1B6B-4085-9CF9-48BD28782849}">
      <dsp:nvSpPr>
        <dsp:cNvPr id="0" name=""/>
        <dsp:cNvSpPr/>
      </dsp:nvSpPr>
      <dsp:spPr>
        <a:xfrm>
          <a:off x="179407" y="1339859"/>
          <a:ext cx="2234721" cy="161005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主体的な学び</a:t>
          </a:r>
          <a:endParaRPr kumimoji="1" lang="en-US" altLang="ja-JP" sz="2700" kern="1200" dirty="0" smtClean="0"/>
        </a:p>
        <a:p>
          <a:pPr lvl="0" algn="ctr" defTabSz="1200150">
            <a:lnSpc>
              <a:spcPct val="90000"/>
            </a:lnSpc>
            <a:spcBef>
              <a:spcPct val="0"/>
            </a:spcBef>
            <a:spcAft>
              <a:spcPct val="35000"/>
            </a:spcAft>
          </a:pPr>
          <a:r>
            <a:rPr kumimoji="1" lang="ja-JP" altLang="en-US" sz="2700" kern="1200" dirty="0" smtClean="0"/>
            <a:t>見通し持てる</a:t>
          </a:r>
          <a:endParaRPr kumimoji="1" lang="ja-JP" altLang="en-US" sz="2700" kern="1200" dirty="0"/>
        </a:p>
      </dsp:txBody>
      <dsp:txXfrm>
        <a:off x="226564" y="1387016"/>
        <a:ext cx="2140407" cy="1515744"/>
      </dsp:txXfrm>
    </dsp:sp>
    <dsp:sp modelId="{4AB24F54-0374-47E1-BA3A-D655083621A0}">
      <dsp:nvSpPr>
        <dsp:cNvPr id="0" name=""/>
        <dsp:cNvSpPr/>
      </dsp:nvSpPr>
      <dsp:spPr>
        <a:xfrm rot="16200000">
          <a:off x="2680417" y="1487081"/>
          <a:ext cx="2373203" cy="6037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327A47-1697-4875-B003-F6EAE8288CF8}">
      <dsp:nvSpPr>
        <dsp:cNvPr id="0" name=""/>
        <dsp:cNvSpPr/>
      </dsp:nvSpPr>
      <dsp:spPr>
        <a:xfrm>
          <a:off x="2599792" y="1871"/>
          <a:ext cx="2534453" cy="161005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kumimoji="1" lang="ja-JP" altLang="en-US" sz="2800" kern="1200" dirty="0" smtClean="0">
              <a:latin typeface="ＭＳ ゴシック" panose="020B0609070205080204" pitchFamily="49" charset="-128"/>
              <a:ea typeface="ＭＳ ゴシック" panose="020B0609070205080204" pitchFamily="49" charset="-128"/>
            </a:rPr>
            <a:t>対話的な学び</a:t>
          </a:r>
          <a:endParaRPr kumimoji="1" lang="en-US" altLang="ja-JP" sz="2800" kern="1200" dirty="0" smtClean="0">
            <a:latin typeface="ＭＳ ゴシック" panose="020B0609070205080204" pitchFamily="49" charset="-128"/>
            <a:ea typeface="ＭＳ ゴシック" panose="020B0609070205080204" pitchFamily="49" charset="-128"/>
          </a:endParaRPr>
        </a:p>
        <a:p>
          <a:pPr lvl="0" algn="ctr" defTabSz="1244600">
            <a:lnSpc>
              <a:spcPct val="90000"/>
            </a:lnSpc>
            <a:spcBef>
              <a:spcPct val="0"/>
            </a:spcBef>
            <a:spcAft>
              <a:spcPct val="35000"/>
            </a:spcAft>
          </a:pPr>
          <a:r>
            <a:rPr kumimoji="1" lang="ja-JP" altLang="en-US" sz="2800" kern="1200" dirty="0" smtClean="0">
              <a:latin typeface="ＭＳ ゴシック" panose="020B0609070205080204" pitchFamily="49" charset="-128"/>
              <a:ea typeface="ＭＳ ゴシック" panose="020B0609070205080204" pitchFamily="49" charset="-128"/>
            </a:rPr>
            <a:t>先哲の考え方</a:t>
          </a:r>
          <a:endParaRPr kumimoji="1" lang="ja-JP" altLang="en-US" sz="2800" kern="1200" dirty="0">
            <a:latin typeface="ＭＳ ゴシック" panose="020B0609070205080204" pitchFamily="49" charset="-128"/>
            <a:ea typeface="ＭＳ ゴシック" panose="020B0609070205080204" pitchFamily="49" charset="-128"/>
          </a:endParaRPr>
        </a:p>
      </dsp:txBody>
      <dsp:txXfrm>
        <a:off x="2646949" y="49028"/>
        <a:ext cx="2440139" cy="1515744"/>
      </dsp:txXfrm>
    </dsp:sp>
    <dsp:sp modelId="{97E2E0B8-FA96-47B4-8760-FF4F17FF6AAA}">
      <dsp:nvSpPr>
        <dsp:cNvPr id="0" name=""/>
        <dsp:cNvSpPr/>
      </dsp:nvSpPr>
      <dsp:spPr>
        <a:xfrm rot="19500000">
          <a:off x="4800095" y="2304873"/>
          <a:ext cx="1955109" cy="60377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251B31-951C-4DDD-A626-3C47E7B93570}">
      <dsp:nvSpPr>
        <dsp:cNvPr id="0" name=""/>
        <dsp:cNvSpPr/>
      </dsp:nvSpPr>
      <dsp:spPr>
        <a:xfrm>
          <a:off x="5207658" y="1339859"/>
          <a:ext cx="2459223" cy="161005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kumimoji="1" lang="ja-JP" altLang="en-US" sz="2700" kern="1200" dirty="0" smtClean="0"/>
            <a:t>深い学び</a:t>
          </a:r>
          <a:endParaRPr kumimoji="1" lang="en-US" altLang="ja-JP" sz="2700" kern="1200" dirty="0" smtClean="0"/>
        </a:p>
        <a:p>
          <a:pPr lvl="0" algn="ctr" defTabSz="1200150">
            <a:lnSpc>
              <a:spcPct val="90000"/>
            </a:lnSpc>
            <a:spcBef>
              <a:spcPct val="0"/>
            </a:spcBef>
            <a:spcAft>
              <a:spcPct val="35000"/>
            </a:spcAft>
          </a:pPr>
          <a:r>
            <a:rPr kumimoji="1" lang="ja-JP" altLang="en-US" sz="2700" kern="1200" dirty="0" smtClean="0"/>
            <a:t>関連づける</a:t>
          </a:r>
          <a:endParaRPr kumimoji="1" lang="ja-JP" altLang="en-US" sz="2700" kern="1200" dirty="0"/>
        </a:p>
      </dsp:txBody>
      <dsp:txXfrm>
        <a:off x="5254815" y="1387016"/>
        <a:ext cx="2364909" cy="151574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D9564CF-5C61-424C-A0B9-AC93FD923DFA}" type="datetimeFigureOut">
              <a:rPr kumimoji="1" lang="ja-JP" altLang="en-US" smtClean="0"/>
              <a:t>2020/3/5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6553FE6-566D-4786-ADBB-17AC42F9BA3D}" type="slidenum">
              <a:rPr kumimoji="1" lang="ja-JP" altLang="en-US" smtClean="0"/>
              <a:t>‹#›</a:t>
            </a:fld>
            <a:endParaRPr kumimoji="1" lang="ja-JP" altLang="en-US"/>
          </a:p>
        </p:txBody>
      </p:sp>
    </p:spTree>
    <p:extLst>
      <p:ext uri="{BB962C8B-B14F-4D97-AF65-F5344CB8AC3E}">
        <p14:creationId xmlns:p14="http://schemas.microsoft.com/office/powerpoint/2010/main" val="22079348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r>
              <a:rPr kumimoji="1" lang="ja-JP" altLang="en-US" dirty="0" smtClean="0"/>
              <a:t>～実践的な技術者として求められる資質・能力の育成～</a:t>
            </a:r>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a:t>
            </a:fld>
            <a:endParaRPr kumimoji="1" lang="ja-JP" altLang="en-US" dirty="0"/>
          </a:p>
        </p:txBody>
      </p:sp>
    </p:spTree>
    <p:extLst>
      <p:ext uri="{BB962C8B-B14F-4D97-AF65-F5344CB8AC3E}">
        <p14:creationId xmlns:p14="http://schemas.microsoft.com/office/powerpoint/2010/main" val="25036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10</a:t>
            </a:fld>
            <a:endParaRPr kumimoji="1" lang="ja-JP" altLang="en-US"/>
          </a:p>
        </p:txBody>
      </p:sp>
    </p:spTree>
    <p:extLst>
      <p:ext uri="{BB962C8B-B14F-4D97-AF65-F5344CB8AC3E}">
        <p14:creationId xmlns:p14="http://schemas.microsoft.com/office/powerpoint/2010/main" val="3668664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11</a:t>
            </a:fld>
            <a:endParaRPr kumimoji="1" lang="ja-JP" altLang="en-US"/>
          </a:p>
        </p:txBody>
      </p:sp>
    </p:spTree>
    <p:extLst>
      <p:ext uri="{BB962C8B-B14F-4D97-AF65-F5344CB8AC3E}">
        <p14:creationId xmlns:p14="http://schemas.microsoft.com/office/powerpoint/2010/main" val="1656957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12</a:t>
            </a:fld>
            <a:endParaRPr kumimoji="1" lang="ja-JP" altLang="en-US"/>
          </a:p>
        </p:txBody>
      </p:sp>
    </p:spTree>
    <p:extLst>
      <p:ext uri="{BB962C8B-B14F-4D97-AF65-F5344CB8AC3E}">
        <p14:creationId xmlns:p14="http://schemas.microsoft.com/office/powerpoint/2010/main" val="352504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13</a:t>
            </a:fld>
            <a:endParaRPr kumimoji="1" lang="ja-JP" altLang="en-US"/>
          </a:p>
        </p:txBody>
      </p:sp>
    </p:spTree>
    <p:extLst>
      <p:ext uri="{BB962C8B-B14F-4D97-AF65-F5344CB8AC3E}">
        <p14:creationId xmlns:p14="http://schemas.microsoft.com/office/powerpoint/2010/main" val="2121298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14</a:t>
            </a:fld>
            <a:endParaRPr kumimoji="1" lang="ja-JP" altLang="en-US"/>
          </a:p>
        </p:txBody>
      </p:sp>
    </p:spTree>
    <p:extLst>
      <p:ext uri="{BB962C8B-B14F-4D97-AF65-F5344CB8AC3E}">
        <p14:creationId xmlns:p14="http://schemas.microsoft.com/office/powerpoint/2010/main" val="448697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15</a:t>
            </a:fld>
            <a:endParaRPr kumimoji="1" lang="ja-JP" altLang="en-US"/>
          </a:p>
        </p:txBody>
      </p:sp>
    </p:spTree>
    <p:extLst>
      <p:ext uri="{BB962C8B-B14F-4D97-AF65-F5344CB8AC3E}">
        <p14:creationId xmlns:p14="http://schemas.microsoft.com/office/powerpoint/2010/main" val="1781320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16</a:t>
            </a:fld>
            <a:endParaRPr kumimoji="1" lang="ja-JP" altLang="en-US"/>
          </a:p>
        </p:txBody>
      </p:sp>
    </p:spTree>
    <p:extLst>
      <p:ext uri="{BB962C8B-B14F-4D97-AF65-F5344CB8AC3E}">
        <p14:creationId xmlns:p14="http://schemas.microsoft.com/office/powerpoint/2010/main" val="4212247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pPr algn="l"/>
            <a:r>
              <a:rPr lang="ja-JP" altLang="en-US" dirty="0" smtClean="0">
                <a:latin typeface="ＭＳ ゴシック" panose="020B0609070205080204" pitchFamily="49" charset="-128"/>
                <a:ea typeface="ＭＳ ゴシック" panose="020B0609070205080204" pitchFamily="49" charset="-128"/>
              </a:rPr>
              <a:t>①次期学習指導要領の実施を見据えた「主体的．対話的で深い学び」を踏まえた授業実践と、評価方法の工夫改善（</a:t>
            </a:r>
            <a:r>
              <a:rPr lang="en-US" altLang="ja-JP" dirty="0" smtClean="0">
                <a:latin typeface="ＭＳ ゴシック" panose="020B0609070205080204" pitchFamily="49" charset="-128"/>
                <a:ea typeface="ＭＳ ゴシック" panose="020B0609070205080204" pitchFamily="49" charset="-128"/>
              </a:rPr>
              <a:t>ICT</a:t>
            </a:r>
            <a:r>
              <a:rPr lang="ja-JP" altLang="en-US" dirty="0" smtClean="0">
                <a:latin typeface="ＭＳ ゴシック" panose="020B0609070205080204" pitchFamily="49" charset="-128"/>
                <a:ea typeface="ＭＳ ゴシック" panose="020B0609070205080204" pitchFamily="49" charset="-128"/>
              </a:rPr>
              <a:t>機器の活用含む）</a:t>
            </a:r>
          </a:p>
          <a:p>
            <a:pPr algn="l"/>
            <a:r>
              <a:rPr lang="ja-JP" altLang="en-US" dirty="0" smtClean="0">
                <a:latin typeface="ＭＳ ゴシック" panose="020B0609070205080204" pitchFamily="49" charset="-128"/>
                <a:ea typeface="ＭＳ ゴシック" panose="020B0609070205080204" pitchFamily="49" charset="-128"/>
              </a:rPr>
              <a:t>②工業科における学習指導要領のねらいを実現するために必要な教材の開発と評価方法の工夫改善の成果をいかした授業実践</a:t>
            </a:r>
            <a:endParaRPr lang="en-US" altLang="ja-JP" dirty="0" smtClean="0">
              <a:latin typeface="ＭＳ ゴシック" panose="020B0609070205080204" pitchFamily="49" charset="-128"/>
              <a:ea typeface="ＭＳ ゴシック" panose="020B0609070205080204" pitchFamily="49" charset="-128"/>
            </a:endParaRPr>
          </a:p>
          <a:p>
            <a:pPr algn="l"/>
            <a:r>
              <a:rPr lang="ja-JP" altLang="en-US" dirty="0" smtClean="0">
                <a:latin typeface="ＭＳ ゴシック" panose="020B0609070205080204" pitchFamily="49" charset="-128"/>
                <a:ea typeface="ＭＳ ゴシック" panose="020B0609070205080204" pitchFamily="49" charset="-128"/>
              </a:rPr>
              <a:t>ものの形態を認識するには、視覚と触覚</a:t>
            </a:r>
            <a:endParaRPr lang="en-US" altLang="ja-JP" dirty="0" smtClean="0">
              <a:latin typeface="ＭＳ ゴシック" panose="020B0609070205080204" pitchFamily="49" charset="-128"/>
              <a:ea typeface="ＭＳ ゴシック" panose="020B0609070205080204" pitchFamily="49" charset="-128"/>
            </a:endParaRPr>
          </a:p>
          <a:p>
            <a:pPr algn="l"/>
            <a:r>
              <a:rPr lang="ja-JP" altLang="en-US" dirty="0" smtClean="0">
                <a:latin typeface="ＭＳ ゴシック" panose="020B0609070205080204" pitchFamily="49" charset="-128"/>
                <a:ea typeface="ＭＳ ゴシック" panose="020B0609070205080204" pitchFamily="49" charset="-128"/>
              </a:rPr>
              <a:t>ビジランス（覚醒）、パフォーマンス</a:t>
            </a:r>
            <a:endParaRPr lang="en-US" altLang="ja-JP" dirty="0" smtClean="0">
              <a:latin typeface="ＭＳ ゴシック" panose="020B0609070205080204" pitchFamily="49" charset="-128"/>
              <a:ea typeface="ＭＳ ゴシック" panose="020B0609070205080204" pitchFamily="49" charset="-128"/>
            </a:endParaRPr>
          </a:p>
          <a:p>
            <a:pPr algn="l"/>
            <a:r>
              <a:rPr kumimoji="1" lang="ja-JP" altLang="en-US" dirty="0" smtClean="0">
                <a:latin typeface="ＭＳ ゴシック" panose="020B0609070205080204" pitchFamily="49" charset="-128"/>
                <a:ea typeface="ＭＳ ゴシック" panose="020B0609070205080204" pitchFamily="49" charset="-128"/>
              </a:rPr>
              <a:t>主体的が能動態に動く</a:t>
            </a:r>
          </a:p>
          <a:p>
            <a:pPr algn="l"/>
            <a:endParaRPr lang="ja-JP" altLang="en-US" dirty="0" smtClean="0">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2</a:t>
            </a:fld>
            <a:endParaRPr kumimoji="1" lang="ja-JP" altLang="en-US" dirty="0"/>
          </a:p>
        </p:txBody>
      </p:sp>
    </p:spTree>
    <p:extLst>
      <p:ext uri="{BB962C8B-B14F-4D97-AF65-F5344CB8AC3E}">
        <p14:creationId xmlns:p14="http://schemas.microsoft.com/office/powerpoint/2010/main" val="234642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pPr algn="l"/>
            <a:r>
              <a:rPr lang="ja-JP" altLang="en-US" dirty="0" smtClean="0">
                <a:latin typeface="ＭＳ ゴシック" panose="020B0609070205080204" pitchFamily="49" charset="-128"/>
                <a:ea typeface="ＭＳ ゴシック" panose="020B0609070205080204" pitchFamily="49" charset="-128"/>
              </a:rPr>
              <a:t>①次期学習指導要領の実施を見据えた「主体的．対話的で深い学び」を踏まえた授業実践と、評価方法の工夫改善（</a:t>
            </a:r>
            <a:r>
              <a:rPr lang="en-US" altLang="ja-JP" dirty="0" smtClean="0">
                <a:latin typeface="ＭＳ ゴシック" panose="020B0609070205080204" pitchFamily="49" charset="-128"/>
                <a:ea typeface="ＭＳ ゴシック" panose="020B0609070205080204" pitchFamily="49" charset="-128"/>
              </a:rPr>
              <a:t>ICT</a:t>
            </a:r>
            <a:r>
              <a:rPr lang="ja-JP" altLang="en-US" dirty="0" smtClean="0">
                <a:latin typeface="ＭＳ ゴシック" panose="020B0609070205080204" pitchFamily="49" charset="-128"/>
                <a:ea typeface="ＭＳ ゴシック" panose="020B0609070205080204" pitchFamily="49" charset="-128"/>
              </a:rPr>
              <a:t>機器の活用含む）</a:t>
            </a:r>
          </a:p>
          <a:p>
            <a:pPr algn="l"/>
            <a:r>
              <a:rPr lang="ja-JP" altLang="en-US" dirty="0" smtClean="0">
                <a:latin typeface="ＭＳ ゴシック" panose="020B0609070205080204" pitchFamily="49" charset="-128"/>
                <a:ea typeface="ＭＳ ゴシック" panose="020B0609070205080204" pitchFamily="49" charset="-128"/>
              </a:rPr>
              <a:t>②工業科における学習指導要領のねらいを実現するために必要な教材の開発と評価方法の工夫改善の成果をいかした授業実践</a:t>
            </a:r>
          </a:p>
          <a:p>
            <a:pPr algn="l"/>
            <a:r>
              <a:rPr lang="ja-JP" altLang="en-US" dirty="0" smtClean="0">
                <a:latin typeface="ＭＳ ゴシック" panose="020B0609070205080204" pitchFamily="49" charset="-128"/>
                <a:ea typeface="ＭＳ ゴシック" panose="020B0609070205080204" pitchFamily="49" charset="-128"/>
              </a:rPr>
              <a:t>ものの形態を認識するには、視覚と触覚</a:t>
            </a:r>
            <a:endParaRPr lang="en-US" altLang="ja-JP" dirty="0" smtClean="0">
              <a:latin typeface="ＭＳ ゴシック" panose="020B0609070205080204" pitchFamily="49" charset="-128"/>
              <a:ea typeface="ＭＳ ゴシック" panose="020B0609070205080204" pitchFamily="49" charset="-128"/>
            </a:endParaRPr>
          </a:p>
          <a:p>
            <a:pPr algn="l"/>
            <a:r>
              <a:rPr lang="ja-JP" altLang="en-US" dirty="0" smtClean="0">
                <a:latin typeface="ＭＳ ゴシック" panose="020B0609070205080204" pitchFamily="49" charset="-128"/>
                <a:ea typeface="ＭＳ ゴシック" panose="020B0609070205080204" pitchFamily="49" charset="-128"/>
              </a:rPr>
              <a:t>ビジランス（覚醒）、パフォーマンス</a:t>
            </a:r>
            <a:endParaRPr lang="en-US" altLang="ja-JP" dirty="0" smtClean="0">
              <a:latin typeface="ＭＳ ゴシック" panose="020B0609070205080204" pitchFamily="49" charset="-128"/>
              <a:ea typeface="ＭＳ ゴシック" panose="020B0609070205080204" pitchFamily="49" charset="-128"/>
            </a:endParaRPr>
          </a:p>
          <a:p>
            <a:pPr algn="l"/>
            <a:r>
              <a:rPr kumimoji="1" lang="ja-JP" altLang="en-US" dirty="0" smtClean="0">
                <a:latin typeface="ＭＳ ゴシック" panose="020B0609070205080204" pitchFamily="49" charset="-128"/>
                <a:ea typeface="ＭＳ ゴシック" panose="020B0609070205080204" pitchFamily="49" charset="-128"/>
              </a:rPr>
              <a:t>主体的が能動態に動く</a:t>
            </a:r>
          </a:p>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3</a:t>
            </a:fld>
            <a:endParaRPr kumimoji="1" lang="ja-JP" altLang="en-US" dirty="0"/>
          </a:p>
        </p:txBody>
      </p:sp>
    </p:spTree>
    <p:extLst>
      <p:ext uri="{BB962C8B-B14F-4D97-AF65-F5344CB8AC3E}">
        <p14:creationId xmlns:p14="http://schemas.microsoft.com/office/powerpoint/2010/main" val="1668337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pPr algn="l"/>
            <a:r>
              <a:rPr lang="ja-JP" altLang="en-US" dirty="0" smtClean="0">
                <a:latin typeface="ＭＳ ゴシック" panose="020B0609070205080204" pitchFamily="49" charset="-128"/>
                <a:ea typeface="ＭＳ ゴシック" panose="020B0609070205080204" pitchFamily="49" charset="-128"/>
              </a:rPr>
              <a:t>①次期学習指導要領の実施を見据えた「主体的．対話的で深い学び」を踏まえた授業実践と、評価方法の工夫改善（</a:t>
            </a:r>
            <a:r>
              <a:rPr lang="en-US" altLang="ja-JP" dirty="0" smtClean="0">
                <a:latin typeface="ＭＳ ゴシック" panose="020B0609070205080204" pitchFamily="49" charset="-128"/>
                <a:ea typeface="ＭＳ ゴシック" panose="020B0609070205080204" pitchFamily="49" charset="-128"/>
              </a:rPr>
              <a:t>ICT</a:t>
            </a:r>
            <a:r>
              <a:rPr lang="ja-JP" altLang="en-US" dirty="0" smtClean="0">
                <a:latin typeface="ＭＳ ゴシック" panose="020B0609070205080204" pitchFamily="49" charset="-128"/>
                <a:ea typeface="ＭＳ ゴシック" panose="020B0609070205080204" pitchFamily="49" charset="-128"/>
              </a:rPr>
              <a:t>機器の活用含む）</a:t>
            </a:r>
          </a:p>
          <a:p>
            <a:pPr algn="l"/>
            <a:r>
              <a:rPr lang="ja-JP" altLang="en-US" dirty="0" smtClean="0">
                <a:latin typeface="ＭＳ ゴシック" panose="020B0609070205080204" pitchFamily="49" charset="-128"/>
                <a:ea typeface="ＭＳ ゴシック" panose="020B0609070205080204" pitchFamily="49" charset="-128"/>
              </a:rPr>
              <a:t>②工業科における学習指導要領のねらいを実現するために必要な教材の開発と評価方法の工夫改善の成果をいかした授業実践</a:t>
            </a:r>
          </a:p>
          <a:p>
            <a:pPr algn="l"/>
            <a:r>
              <a:rPr lang="ja-JP" altLang="en-US" dirty="0" smtClean="0">
                <a:latin typeface="ＭＳ ゴシック" panose="020B0609070205080204" pitchFamily="49" charset="-128"/>
                <a:ea typeface="ＭＳ ゴシック" panose="020B0609070205080204" pitchFamily="49" charset="-128"/>
              </a:rPr>
              <a:t>ものの形態を認識するには、視覚と触覚</a:t>
            </a:r>
            <a:endParaRPr lang="en-US" altLang="ja-JP" dirty="0" smtClean="0">
              <a:latin typeface="ＭＳ ゴシック" panose="020B0609070205080204" pitchFamily="49" charset="-128"/>
              <a:ea typeface="ＭＳ ゴシック" panose="020B0609070205080204" pitchFamily="49" charset="-128"/>
            </a:endParaRPr>
          </a:p>
          <a:p>
            <a:pPr algn="l"/>
            <a:r>
              <a:rPr lang="ja-JP" altLang="en-US" dirty="0" smtClean="0">
                <a:latin typeface="ＭＳ ゴシック" panose="020B0609070205080204" pitchFamily="49" charset="-128"/>
                <a:ea typeface="ＭＳ ゴシック" panose="020B0609070205080204" pitchFamily="49" charset="-128"/>
              </a:rPr>
              <a:t>ビジランス（覚醒・注意持続性）、パフォーマンス</a:t>
            </a:r>
            <a:endParaRPr lang="en-US" altLang="ja-JP" dirty="0" smtClean="0">
              <a:latin typeface="ＭＳ ゴシック" panose="020B0609070205080204" pitchFamily="49" charset="-128"/>
              <a:ea typeface="ＭＳ ゴシック" panose="020B0609070205080204" pitchFamily="49" charset="-128"/>
            </a:endParaRPr>
          </a:p>
          <a:p>
            <a:pPr algn="l"/>
            <a:r>
              <a:rPr kumimoji="1" lang="ja-JP" altLang="en-US" dirty="0" smtClean="0">
                <a:latin typeface="ＭＳ ゴシック" panose="020B0609070205080204" pitchFamily="49" charset="-128"/>
                <a:ea typeface="ＭＳ ゴシック" panose="020B0609070205080204" pitchFamily="49" charset="-128"/>
              </a:rPr>
              <a:t>主体的が能動態に動く</a:t>
            </a:r>
          </a:p>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4</a:t>
            </a:fld>
            <a:endParaRPr kumimoji="1" lang="ja-JP" altLang="en-US"/>
          </a:p>
        </p:txBody>
      </p:sp>
    </p:spTree>
    <p:extLst>
      <p:ext uri="{BB962C8B-B14F-4D97-AF65-F5344CB8AC3E}">
        <p14:creationId xmlns:p14="http://schemas.microsoft.com/office/powerpoint/2010/main" val="3346379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pPr algn="l"/>
            <a:endParaRPr lang="ja-JP" altLang="en-US" dirty="0" smtClean="0">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5</a:t>
            </a:fld>
            <a:endParaRPr kumimoji="1" lang="ja-JP" altLang="en-US" dirty="0"/>
          </a:p>
        </p:txBody>
      </p:sp>
    </p:spTree>
    <p:extLst>
      <p:ext uri="{BB962C8B-B14F-4D97-AF65-F5344CB8AC3E}">
        <p14:creationId xmlns:p14="http://schemas.microsoft.com/office/powerpoint/2010/main" val="366944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pPr algn="l"/>
            <a:r>
              <a:rPr lang="ja-JP" altLang="en-US" dirty="0" smtClean="0">
                <a:latin typeface="ＭＳ ゴシック" panose="020B0609070205080204" pitchFamily="49" charset="-128"/>
                <a:ea typeface="ＭＳ ゴシック" panose="020B0609070205080204" pitchFamily="49" charset="-128"/>
              </a:rPr>
              <a:t>①次期学習指導要領の実施を見据えた「主体的．対話的で深い学び」を踏まえた授業実践と、評価方法の工夫改善（</a:t>
            </a:r>
            <a:r>
              <a:rPr lang="en-US" altLang="ja-JP" dirty="0" smtClean="0">
                <a:latin typeface="ＭＳ ゴシック" panose="020B0609070205080204" pitchFamily="49" charset="-128"/>
                <a:ea typeface="ＭＳ ゴシック" panose="020B0609070205080204" pitchFamily="49" charset="-128"/>
              </a:rPr>
              <a:t>ICT</a:t>
            </a:r>
            <a:r>
              <a:rPr lang="ja-JP" altLang="en-US" dirty="0" smtClean="0">
                <a:latin typeface="ＭＳ ゴシック" panose="020B0609070205080204" pitchFamily="49" charset="-128"/>
                <a:ea typeface="ＭＳ ゴシック" panose="020B0609070205080204" pitchFamily="49" charset="-128"/>
              </a:rPr>
              <a:t>機器の活用含む）</a:t>
            </a:r>
          </a:p>
          <a:p>
            <a:pPr algn="l"/>
            <a:r>
              <a:rPr lang="ja-JP" altLang="en-US" dirty="0" smtClean="0">
                <a:latin typeface="ＭＳ ゴシック" panose="020B0609070205080204" pitchFamily="49" charset="-128"/>
                <a:ea typeface="ＭＳ ゴシック" panose="020B0609070205080204" pitchFamily="49" charset="-128"/>
              </a:rPr>
              <a:t>②工業科における学習指導要領のねらいを実現するために必要な教材の開発と評価方法の工夫改善の成果をいかした授業実践</a:t>
            </a:r>
          </a:p>
          <a:p>
            <a:pPr algn="l"/>
            <a:r>
              <a:rPr lang="ja-JP" altLang="en-US" dirty="0" smtClean="0">
                <a:latin typeface="ＭＳ ゴシック" panose="020B0609070205080204" pitchFamily="49" charset="-128"/>
                <a:ea typeface="ＭＳ ゴシック" panose="020B0609070205080204" pitchFamily="49" charset="-128"/>
              </a:rPr>
              <a:t>ものの形態を認識するには、視覚と触覚</a:t>
            </a:r>
            <a:endParaRPr lang="en-US" altLang="ja-JP" dirty="0" smtClean="0">
              <a:latin typeface="ＭＳ ゴシック" panose="020B0609070205080204" pitchFamily="49" charset="-128"/>
              <a:ea typeface="ＭＳ ゴシック" panose="020B0609070205080204" pitchFamily="49" charset="-128"/>
            </a:endParaRPr>
          </a:p>
          <a:p>
            <a:pPr algn="l"/>
            <a:r>
              <a:rPr lang="ja-JP" altLang="en-US" dirty="0" smtClean="0">
                <a:latin typeface="ＭＳ ゴシック" panose="020B0609070205080204" pitchFamily="49" charset="-128"/>
                <a:ea typeface="ＭＳ ゴシック" panose="020B0609070205080204" pitchFamily="49" charset="-128"/>
              </a:rPr>
              <a:t>ビジランス（覚醒）、パフォーマンス</a:t>
            </a:r>
            <a:endParaRPr lang="en-US" altLang="ja-JP" dirty="0" smtClean="0">
              <a:latin typeface="ＭＳ ゴシック" panose="020B0609070205080204" pitchFamily="49" charset="-128"/>
              <a:ea typeface="ＭＳ ゴシック" panose="020B0609070205080204" pitchFamily="49" charset="-128"/>
            </a:endParaRPr>
          </a:p>
          <a:p>
            <a:pPr algn="l"/>
            <a:r>
              <a:rPr kumimoji="1" lang="ja-JP" altLang="en-US" dirty="0" smtClean="0">
                <a:latin typeface="ＭＳ ゴシック" panose="020B0609070205080204" pitchFamily="49" charset="-128"/>
                <a:ea typeface="ＭＳ ゴシック" panose="020B0609070205080204" pitchFamily="49" charset="-128"/>
              </a:rPr>
              <a:t>主体的が能動態に動く</a:t>
            </a:r>
          </a:p>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6</a:t>
            </a:fld>
            <a:endParaRPr kumimoji="1" lang="ja-JP" altLang="en-US"/>
          </a:p>
        </p:txBody>
      </p:sp>
    </p:spTree>
    <p:extLst>
      <p:ext uri="{BB962C8B-B14F-4D97-AF65-F5344CB8AC3E}">
        <p14:creationId xmlns:p14="http://schemas.microsoft.com/office/powerpoint/2010/main" val="3973126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pPr algn="l"/>
            <a:r>
              <a:rPr lang="ja-JP" altLang="en-US" dirty="0" smtClean="0">
                <a:latin typeface="ＭＳ ゴシック" panose="020B0609070205080204" pitchFamily="49" charset="-128"/>
                <a:ea typeface="ＭＳ ゴシック" panose="020B0609070205080204" pitchFamily="49" charset="-128"/>
              </a:rPr>
              <a:t>①次期学習指導要領の実施を見据えた「主体的．対話的で深い学び」を踏まえた授業実践と、評価方法の工夫改善（</a:t>
            </a:r>
            <a:r>
              <a:rPr lang="en-US" altLang="ja-JP" dirty="0" smtClean="0">
                <a:latin typeface="ＭＳ ゴシック" panose="020B0609070205080204" pitchFamily="49" charset="-128"/>
                <a:ea typeface="ＭＳ ゴシック" panose="020B0609070205080204" pitchFamily="49" charset="-128"/>
              </a:rPr>
              <a:t>ICT</a:t>
            </a:r>
            <a:r>
              <a:rPr lang="ja-JP" altLang="en-US" dirty="0" smtClean="0">
                <a:latin typeface="ＭＳ ゴシック" panose="020B0609070205080204" pitchFamily="49" charset="-128"/>
                <a:ea typeface="ＭＳ ゴシック" panose="020B0609070205080204" pitchFamily="49" charset="-128"/>
              </a:rPr>
              <a:t>機器の活用含む）</a:t>
            </a:r>
          </a:p>
          <a:p>
            <a:pPr algn="l"/>
            <a:r>
              <a:rPr lang="ja-JP" altLang="en-US" dirty="0" smtClean="0">
                <a:latin typeface="ＭＳ ゴシック" panose="020B0609070205080204" pitchFamily="49" charset="-128"/>
                <a:ea typeface="ＭＳ ゴシック" panose="020B0609070205080204" pitchFamily="49" charset="-128"/>
              </a:rPr>
              <a:t>②工業科における学習指導要領のねらいを実現するために必要な教材の開発と評価方法の工夫改善の成果をいかした授業実践</a:t>
            </a:r>
          </a:p>
          <a:p>
            <a:pPr algn="l"/>
            <a:r>
              <a:rPr lang="ja-JP" altLang="en-US" dirty="0" smtClean="0">
                <a:latin typeface="ＭＳ ゴシック" panose="020B0609070205080204" pitchFamily="49" charset="-128"/>
                <a:ea typeface="ＭＳ ゴシック" panose="020B0609070205080204" pitchFamily="49" charset="-128"/>
              </a:rPr>
              <a:t>ものの形態を認識するには、視覚と触覚</a:t>
            </a:r>
            <a:endParaRPr lang="en-US" altLang="ja-JP" dirty="0" smtClean="0">
              <a:latin typeface="ＭＳ ゴシック" panose="020B0609070205080204" pitchFamily="49" charset="-128"/>
              <a:ea typeface="ＭＳ ゴシック" panose="020B0609070205080204" pitchFamily="49" charset="-128"/>
            </a:endParaRPr>
          </a:p>
          <a:p>
            <a:pPr algn="l"/>
            <a:r>
              <a:rPr lang="ja-JP" altLang="en-US" dirty="0" smtClean="0">
                <a:latin typeface="ＭＳ ゴシック" panose="020B0609070205080204" pitchFamily="49" charset="-128"/>
                <a:ea typeface="ＭＳ ゴシック" panose="020B0609070205080204" pitchFamily="49" charset="-128"/>
              </a:rPr>
              <a:t>ビジランス（覚醒）、パフォーマンス</a:t>
            </a:r>
            <a:endParaRPr lang="en-US" altLang="ja-JP" dirty="0" smtClean="0">
              <a:latin typeface="ＭＳ ゴシック" panose="020B0609070205080204" pitchFamily="49" charset="-128"/>
              <a:ea typeface="ＭＳ ゴシック" panose="020B0609070205080204" pitchFamily="49" charset="-128"/>
            </a:endParaRPr>
          </a:p>
          <a:p>
            <a:pPr algn="l"/>
            <a:r>
              <a:rPr kumimoji="1" lang="ja-JP" altLang="en-US" dirty="0" smtClean="0">
                <a:latin typeface="ＭＳ ゴシック" panose="020B0609070205080204" pitchFamily="49" charset="-128"/>
                <a:ea typeface="ＭＳ ゴシック" panose="020B0609070205080204" pitchFamily="49" charset="-128"/>
              </a:rPr>
              <a:t>主体的が能動態に動く</a:t>
            </a:r>
          </a:p>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7</a:t>
            </a:fld>
            <a:endParaRPr kumimoji="1" lang="ja-JP" altLang="en-US"/>
          </a:p>
        </p:txBody>
      </p:sp>
    </p:spTree>
    <p:extLst>
      <p:ext uri="{BB962C8B-B14F-4D97-AF65-F5344CB8AC3E}">
        <p14:creationId xmlns:p14="http://schemas.microsoft.com/office/powerpoint/2010/main" val="2146498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8</a:t>
            </a:fld>
            <a:endParaRPr kumimoji="1" lang="ja-JP" altLang="en-US"/>
          </a:p>
        </p:txBody>
      </p:sp>
    </p:spTree>
    <p:extLst>
      <p:ext uri="{BB962C8B-B14F-4D97-AF65-F5344CB8AC3E}">
        <p14:creationId xmlns:p14="http://schemas.microsoft.com/office/powerpoint/2010/main" val="575313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6553FE6-566D-4786-ADBB-17AC42F9BA3D}" type="slidenum">
              <a:rPr kumimoji="1" lang="ja-JP" altLang="en-US" smtClean="0"/>
              <a:t>9</a:t>
            </a:fld>
            <a:endParaRPr kumimoji="1" lang="ja-JP" altLang="en-US"/>
          </a:p>
        </p:txBody>
      </p:sp>
    </p:spTree>
    <p:extLst>
      <p:ext uri="{BB962C8B-B14F-4D97-AF65-F5344CB8AC3E}">
        <p14:creationId xmlns:p14="http://schemas.microsoft.com/office/powerpoint/2010/main" val="120594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317231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222400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46305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202259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40943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122886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257206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293452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249738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153854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6DD4F3-BFEA-4B75-B36C-5E4880A2DAC5}"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331699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DD4F3-BFEA-4B75-B36C-5E4880A2DAC5}" type="datetimeFigureOut">
              <a:rPr kumimoji="1" lang="ja-JP" altLang="en-US" smtClean="0"/>
              <a:t>2020/3/5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DCD30-71FC-46B8-8976-2B76F2819B98}" type="slidenum">
              <a:rPr kumimoji="1" lang="ja-JP" altLang="en-US" smtClean="0"/>
              <a:t>‹#›</a:t>
            </a:fld>
            <a:endParaRPr kumimoji="1" lang="ja-JP" altLang="en-US"/>
          </a:p>
        </p:txBody>
      </p:sp>
    </p:spTree>
    <p:extLst>
      <p:ext uri="{BB962C8B-B14F-4D97-AF65-F5344CB8AC3E}">
        <p14:creationId xmlns:p14="http://schemas.microsoft.com/office/powerpoint/2010/main" val="3422340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0" y="251554"/>
            <a:ext cx="9310255" cy="2807747"/>
            <a:chOff x="-1" y="3569110"/>
            <a:chExt cx="12170536" cy="2807747"/>
          </a:xfrm>
        </p:grpSpPr>
        <p:sp>
          <p:nvSpPr>
            <p:cNvPr id="14" name="屈折矢印 13"/>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5" name="屈折矢印 14"/>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 name="屈折矢印 15"/>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7" name="屈折矢印 16"/>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1440873" y="1194464"/>
            <a:ext cx="12192000" cy="2099257"/>
          </a:xfrm>
        </p:spPr>
        <p:txBody>
          <a:bodyPr anchor="ctr">
            <a:normAutofit/>
          </a:bodyPr>
          <a:lstStyle/>
          <a:p>
            <a:r>
              <a:rPr lang="ja-JP" altLang="en-US" sz="5400" dirty="0" smtClean="0">
                <a:solidFill>
                  <a:schemeClr val="bg1"/>
                </a:solidFill>
                <a:latin typeface="+mj-ea"/>
              </a:rPr>
              <a:t>次期学習指導要領を見据えた</a:t>
            </a:r>
            <a:r>
              <a:rPr lang="en-US" altLang="ja-JP" sz="5400" dirty="0" smtClean="0">
                <a:solidFill>
                  <a:schemeClr val="bg1"/>
                </a:solidFill>
                <a:latin typeface="+mj-ea"/>
              </a:rPr>
              <a:t/>
            </a:r>
            <a:br>
              <a:rPr lang="en-US" altLang="ja-JP" sz="5400" dirty="0" smtClean="0">
                <a:solidFill>
                  <a:schemeClr val="bg1"/>
                </a:solidFill>
                <a:latin typeface="+mj-ea"/>
              </a:rPr>
            </a:br>
            <a:r>
              <a:rPr lang="ja-JP" altLang="en-US" sz="5400" dirty="0" smtClean="0">
                <a:solidFill>
                  <a:schemeClr val="bg1"/>
                </a:solidFill>
                <a:latin typeface="+mj-ea"/>
              </a:rPr>
              <a:t>授業力</a:t>
            </a:r>
            <a:r>
              <a:rPr kumimoji="1" lang="ja-JP" altLang="en-US" sz="5400" dirty="0" smtClean="0">
                <a:solidFill>
                  <a:schemeClr val="bg1"/>
                </a:solidFill>
                <a:latin typeface="+mj-ea"/>
              </a:rPr>
              <a:t>向上について</a:t>
            </a:r>
            <a:endParaRPr kumimoji="1" lang="ja-JP" altLang="en-US" sz="5400" dirty="0">
              <a:solidFill>
                <a:schemeClr val="bg1"/>
              </a:solidFill>
              <a:latin typeface="+mj-ea"/>
            </a:endParaRPr>
          </a:p>
        </p:txBody>
      </p:sp>
      <p:sp>
        <p:nvSpPr>
          <p:cNvPr id="3" name="サブタイトル 2"/>
          <p:cNvSpPr>
            <a:spLocks noGrp="1"/>
          </p:cNvSpPr>
          <p:nvPr>
            <p:ph type="subTitle" idx="1"/>
          </p:nvPr>
        </p:nvSpPr>
        <p:spPr>
          <a:xfrm>
            <a:off x="-1524000" y="3399556"/>
            <a:ext cx="12192000" cy="1493949"/>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～職業人として求められる資質・能力の育成～</a:t>
            </a:r>
          </a:p>
        </p:txBody>
      </p:sp>
      <p:sp>
        <p:nvSpPr>
          <p:cNvPr id="5" name="サブタイトル 2"/>
          <p:cNvSpPr txBox="1">
            <a:spLocks/>
          </p:cNvSpPr>
          <p:nvPr/>
        </p:nvSpPr>
        <p:spPr>
          <a:xfrm>
            <a:off x="0" y="881038"/>
            <a:ext cx="12192000" cy="41212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zh-TW" altLang="en-US" dirty="0">
                <a:latin typeface="ＭＳ ゴシック" panose="020B0609070205080204" pitchFamily="49" charset="-128"/>
                <a:ea typeface="ＭＳ ゴシック" panose="020B0609070205080204" pitchFamily="49" charset="-128"/>
              </a:rPr>
              <a:t>工業科･授業力向上推進委員会</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64940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実践②</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13" name="サブタイトル 2"/>
          <p:cNvSpPr txBox="1">
            <a:spLocks/>
          </p:cNvSpPr>
          <p:nvPr/>
        </p:nvSpPr>
        <p:spPr>
          <a:xfrm>
            <a:off x="2676698" y="5489405"/>
            <a:ext cx="3790605" cy="88554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dirty="0">
                <a:latin typeface="ＭＳ ゴシック" panose="020B0609070205080204" pitchFamily="49" charset="-128"/>
                <a:ea typeface="ＭＳ ゴシック" panose="020B0609070205080204" pitchFamily="49" charset="-128"/>
              </a:rPr>
              <a:t>グループごと討議し合意を形成</a:t>
            </a:r>
            <a:endParaRPr lang="en-US" altLang="ja-JP" sz="3200" dirty="0">
              <a:latin typeface="ＭＳ ゴシック" panose="020B0609070205080204" pitchFamily="49" charset="-128"/>
              <a:ea typeface="ＭＳ ゴシック" panose="020B0609070205080204" pitchFamily="49" charset="-128"/>
            </a:endParaRPr>
          </a:p>
        </p:txBody>
      </p: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823" y="2063169"/>
            <a:ext cx="4156355" cy="3118888"/>
          </a:xfrm>
          <a:prstGeom prst="rect">
            <a:avLst/>
          </a:prstGeom>
        </p:spPr>
      </p:pic>
    </p:spTree>
    <p:extLst>
      <p:ext uri="{BB962C8B-B14F-4D97-AF65-F5344CB8AC3E}">
        <p14:creationId xmlns:p14="http://schemas.microsoft.com/office/powerpoint/2010/main" val="4137295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実践③</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23" name="サブタイトル 2"/>
          <p:cNvSpPr txBox="1">
            <a:spLocks/>
          </p:cNvSpPr>
          <p:nvPr/>
        </p:nvSpPr>
        <p:spPr>
          <a:xfrm>
            <a:off x="456982" y="5489405"/>
            <a:ext cx="3790605" cy="88554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dirty="0" smtClean="0">
                <a:latin typeface="ＭＳ ゴシック" panose="020B0609070205080204" pitchFamily="49" charset="-128"/>
                <a:ea typeface="ＭＳ ゴシック" panose="020B0609070205080204" pitchFamily="49" charset="-128"/>
              </a:rPr>
              <a:t>発表内容を</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まとめる</a:t>
            </a:r>
            <a:endParaRPr lang="ja-JP" altLang="en-US" sz="3200" dirty="0">
              <a:latin typeface="ＭＳ ゴシック" panose="020B0609070205080204" pitchFamily="49" charset="-128"/>
              <a:ea typeface="ＭＳ ゴシック" panose="020B0609070205080204" pitchFamily="49" charset="-128"/>
            </a:endParaRPr>
          </a:p>
          <a:p>
            <a:endParaRPr lang="en-US" altLang="ja-JP" sz="3200"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825" y="2063169"/>
            <a:ext cx="4156355" cy="3118888"/>
          </a:xfrm>
          <a:prstGeom prst="rect">
            <a:avLst/>
          </a:prstGeom>
        </p:spPr>
      </p:pic>
      <p:sp>
        <p:nvSpPr>
          <p:cNvPr id="15" name="サブタイトル 2"/>
          <p:cNvSpPr txBox="1">
            <a:spLocks/>
          </p:cNvSpPr>
          <p:nvPr/>
        </p:nvSpPr>
        <p:spPr>
          <a:xfrm>
            <a:off x="4902816" y="5489405"/>
            <a:ext cx="3831614" cy="88554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dirty="0">
                <a:latin typeface="ＭＳ ゴシック" panose="020B0609070205080204" pitchFamily="49" charset="-128"/>
                <a:ea typeface="ＭＳ ゴシック" panose="020B0609070205080204" pitchFamily="49" charset="-128"/>
              </a:rPr>
              <a:t>グループ</a:t>
            </a:r>
            <a:r>
              <a:rPr lang="ja-JP" altLang="en-US" sz="3200" dirty="0" smtClean="0">
                <a:latin typeface="ＭＳ ゴシック" panose="020B0609070205080204" pitchFamily="49" charset="-128"/>
                <a:ea typeface="ＭＳ ゴシック" panose="020B0609070205080204" pitchFamily="49" charset="-128"/>
              </a:rPr>
              <a:t>ごと発表を行う</a:t>
            </a:r>
            <a:endParaRPr lang="en-US" altLang="ja-JP" sz="3200" dirty="0">
              <a:latin typeface="ＭＳ ゴシック" panose="020B0609070205080204" pitchFamily="49" charset="-128"/>
              <a:ea typeface="ＭＳ ゴシック" panose="020B0609070205080204" pitchFamily="49" charset="-128"/>
            </a:endParaRPr>
          </a:p>
        </p:txBody>
      </p:sp>
      <p:pic>
        <p:nvPicPr>
          <p:cNvPr id="16" name="図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0446" y="2063169"/>
            <a:ext cx="4156355" cy="3118888"/>
          </a:xfrm>
          <a:prstGeom prst="rect">
            <a:avLst/>
          </a:prstGeom>
        </p:spPr>
      </p:pic>
    </p:spTree>
    <p:extLst>
      <p:ext uri="{BB962C8B-B14F-4D97-AF65-F5344CB8AC3E}">
        <p14:creationId xmlns:p14="http://schemas.microsoft.com/office/powerpoint/2010/main" val="2551365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実践④</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23" name="サブタイトル 2"/>
          <p:cNvSpPr txBox="1">
            <a:spLocks/>
          </p:cNvSpPr>
          <p:nvPr/>
        </p:nvSpPr>
        <p:spPr>
          <a:xfrm>
            <a:off x="4912603" y="5489405"/>
            <a:ext cx="3790605" cy="88554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3200" dirty="0">
                <a:latin typeface="ＭＳ ゴシック" panose="020B0609070205080204" pitchFamily="49" charset="-128"/>
                <a:ea typeface="ＭＳ ゴシック" panose="020B0609070205080204" pitchFamily="49" charset="-128"/>
              </a:rPr>
              <a:t> </a:t>
            </a:r>
            <a:r>
              <a:rPr lang="en-US" altLang="ja-JP" sz="3200" dirty="0" err="1" smtClean="0">
                <a:latin typeface="ＭＳ ゴシック" panose="020B0609070205080204" pitchFamily="49" charset="-128"/>
                <a:ea typeface="ＭＳ ゴシック" panose="020B0609070205080204" pitchFamily="49" charset="-128"/>
              </a:rPr>
              <a:t>Kahoot</a:t>
            </a:r>
            <a:r>
              <a:rPr lang="ja-JP" altLang="en-US" sz="3200" dirty="0" smtClean="0">
                <a:latin typeface="ＭＳ ゴシック" panose="020B0609070205080204" pitchFamily="49" charset="-128"/>
                <a:ea typeface="ＭＳ ゴシック" panose="020B0609070205080204" pitchFamily="49" charset="-128"/>
              </a:rPr>
              <a:t>による</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評価と小テスト</a:t>
            </a:r>
            <a:endParaRPr lang="ja-JP" altLang="en-US" sz="3200" dirty="0">
              <a:latin typeface="ＭＳ ゴシック" panose="020B0609070205080204" pitchFamily="49" charset="-128"/>
              <a:ea typeface="ＭＳ ゴシック" panose="020B0609070205080204" pitchFamily="49" charset="-128"/>
            </a:endParaRPr>
          </a:p>
          <a:p>
            <a:endParaRPr lang="en-US" altLang="ja-JP" sz="3200"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446" y="2063169"/>
            <a:ext cx="4156355" cy="3118888"/>
          </a:xfrm>
          <a:prstGeom prst="rect">
            <a:avLst/>
          </a:prstGeom>
        </p:spPr>
      </p:pic>
      <p:sp>
        <p:nvSpPr>
          <p:cNvPr id="13" name="サブタイトル 2"/>
          <p:cNvSpPr txBox="1">
            <a:spLocks/>
          </p:cNvSpPr>
          <p:nvPr/>
        </p:nvSpPr>
        <p:spPr>
          <a:xfrm>
            <a:off x="401199" y="5589270"/>
            <a:ext cx="3790605" cy="8855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dirty="0" smtClean="0">
                <a:latin typeface="ＭＳ ゴシック" panose="020B0609070205080204" pitchFamily="49" charset="-128"/>
                <a:ea typeface="ＭＳ ゴシック" panose="020B0609070205080204" pitchFamily="49" charset="-128"/>
              </a:rPr>
              <a:t>教材による実演</a:t>
            </a:r>
            <a:endParaRPr lang="en-US" altLang="ja-JP" sz="3200" dirty="0" smtClean="0">
              <a:latin typeface="ＭＳ ゴシック" panose="020B0609070205080204" pitchFamily="49" charset="-128"/>
              <a:ea typeface="ＭＳ ゴシック" panose="020B0609070205080204" pitchFamily="49" charset="-128"/>
            </a:endParaRPr>
          </a:p>
          <a:p>
            <a:endParaRPr lang="en-US" altLang="ja-JP" sz="3200" dirty="0">
              <a:latin typeface="ＭＳ ゴシック" panose="020B0609070205080204" pitchFamily="49" charset="-128"/>
              <a:ea typeface="ＭＳ ゴシック" panose="020B0609070205080204" pitchFamily="49" charset="-128"/>
            </a:endParaRPr>
          </a:p>
        </p:txBody>
      </p:sp>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242" y="2064788"/>
            <a:ext cx="4158517" cy="3115649"/>
          </a:xfrm>
          <a:prstGeom prst="rect">
            <a:avLst/>
          </a:prstGeom>
        </p:spPr>
      </p:pic>
    </p:spTree>
    <p:extLst>
      <p:ext uri="{BB962C8B-B14F-4D97-AF65-F5344CB8AC3E}">
        <p14:creationId xmlns:p14="http://schemas.microsoft.com/office/powerpoint/2010/main" val="2072060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smtClean="0">
                <a:solidFill>
                  <a:schemeClr val="bg1"/>
                </a:solidFill>
                <a:latin typeface="ＭＳ ゴシック" panose="020B0609070205080204" pitchFamily="49" charset="-128"/>
                <a:ea typeface="ＭＳ ゴシック" panose="020B0609070205080204" pitchFamily="49" charset="-128"/>
              </a:rPr>
              <a:t>実践⑤</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24" name="サブタイトル 2"/>
          <p:cNvSpPr txBox="1">
            <a:spLocks/>
          </p:cNvSpPr>
          <p:nvPr/>
        </p:nvSpPr>
        <p:spPr>
          <a:xfrm>
            <a:off x="1725167" y="6118979"/>
            <a:ext cx="5693664" cy="8855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dirty="0" smtClean="0">
                <a:latin typeface="ＭＳ ゴシック" panose="020B0609070205080204" pitchFamily="49" charset="-128"/>
                <a:ea typeface="ＭＳ ゴシック" panose="020B0609070205080204" pitchFamily="49" charset="-128"/>
              </a:rPr>
              <a:t>個々で作問シートを制作</a:t>
            </a:r>
            <a:endParaRPr lang="en-US" altLang="ja-JP" sz="3200"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4994" y="1715879"/>
            <a:ext cx="6527894" cy="4413747"/>
          </a:xfrm>
          <a:prstGeom prst="rect">
            <a:avLst/>
          </a:prstGeom>
        </p:spPr>
      </p:pic>
    </p:spTree>
    <p:extLst>
      <p:ext uri="{BB962C8B-B14F-4D97-AF65-F5344CB8AC3E}">
        <p14:creationId xmlns:p14="http://schemas.microsoft.com/office/powerpoint/2010/main" val="1011242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下矢印 11"/>
          <p:cNvSpPr/>
          <p:nvPr/>
        </p:nvSpPr>
        <p:spPr>
          <a:xfrm>
            <a:off x="3248693" y="2232925"/>
            <a:ext cx="1735645" cy="1291343"/>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成果①</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522112" y="1605221"/>
            <a:ext cx="5929828" cy="584775"/>
          </a:xfrm>
          <a:prstGeom prst="rect">
            <a:avLst/>
          </a:prstGeom>
        </p:spPr>
        <p:txBody>
          <a:bodyPr wrap="none">
            <a:spAutoFit/>
          </a:bodyPr>
          <a:lstStyle/>
          <a:p>
            <a:r>
              <a:rPr lang="ja-JP" altLang="en-US" sz="3200" dirty="0" smtClean="0">
                <a:latin typeface="ＭＳ ゴシック" panose="020B0609070205080204" pitchFamily="49" charset="-128"/>
                <a:ea typeface="ＭＳ ゴシック" panose="020B0609070205080204" pitchFamily="49" charset="-128"/>
              </a:rPr>
              <a:t>アクティブラーニングやＩＣＴ</a:t>
            </a:r>
            <a:endParaRPr lang="ja-JP" altLang="en-US" sz="3200" dirty="0">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503899" y="6067078"/>
            <a:ext cx="5859296" cy="584775"/>
          </a:xfrm>
          <a:prstGeom prst="rect">
            <a:avLst/>
          </a:prstGeom>
          <a:solidFill>
            <a:srgbClr val="FFFF00"/>
          </a:solidFill>
        </p:spPr>
        <p:txBody>
          <a:bodyPr wrap="none">
            <a:spAutoFit/>
          </a:bodyPr>
          <a:lstStyle/>
          <a:p>
            <a:r>
              <a:rPr lang="ja-JP" altLang="en-US" sz="3200" dirty="0" smtClean="0"/>
              <a:t>高効率になり深い学びができた。</a:t>
            </a:r>
            <a:endParaRPr lang="en-US" altLang="ja-JP" sz="3200" dirty="0" smtClean="0"/>
          </a:p>
        </p:txBody>
      </p:sp>
      <p:sp>
        <p:nvSpPr>
          <p:cNvPr id="7" name="正方形/長方形 6"/>
          <p:cNvSpPr/>
          <p:nvPr/>
        </p:nvSpPr>
        <p:spPr>
          <a:xfrm>
            <a:off x="503899" y="3529954"/>
            <a:ext cx="8375769" cy="584775"/>
          </a:xfrm>
          <a:prstGeom prst="rect">
            <a:avLst/>
          </a:prstGeom>
        </p:spPr>
        <p:txBody>
          <a:bodyPr wrap="square">
            <a:spAutoFit/>
          </a:bodyPr>
          <a:lstStyle/>
          <a:p>
            <a:r>
              <a:rPr lang="ja-JP" altLang="en-US" sz="3200" dirty="0" smtClean="0">
                <a:latin typeface="ＭＳ ゴシック" panose="020B0609070205080204" pitchFamily="49" charset="-128"/>
                <a:ea typeface="ＭＳ ゴシック" panose="020B0609070205080204" pitchFamily="49" charset="-128"/>
              </a:rPr>
              <a:t>生徒達が</a:t>
            </a:r>
            <a:r>
              <a:rPr lang="ja-JP" altLang="en-US" sz="3200" dirty="0">
                <a:latin typeface="ＭＳ ゴシック" panose="020B0609070205080204" pitchFamily="49" charset="-128"/>
                <a:ea typeface="ＭＳ ゴシック" panose="020B0609070205080204" pitchFamily="49" charset="-128"/>
              </a:rPr>
              <a:t>意欲的・自主的に活動</a:t>
            </a:r>
            <a:r>
              <a:rPr lang="ja-JP" altLang="en-US" sz="3200" dirty="0" smtClean="0">
                <a:latin typeface="ＭＳ ゴシック" panose="020B0609070205080204" pitchFamily="49" charset="-128"/>
                <a:ea typeface="ＭＳ ゴシック" panose="020B0609070205080204" pitchFamily="49" charset="-128"/>
              </a:rPr>
              <a:t>できる。</a:t>
            </a:r>
            <a:endParaRPr lang="ja-JP" altLang="en-US" sz="3200"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503899" y="2272928"/>
            <a:ext cx="8621887" cy="1077218"/>
          </a:xfrm>
          <a:prstGeom prst="rect">
            <a:avLst/>
          </a:prstGeom>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パフォーマンス課題（リアルな文脈）</a:t>
            </a:r>
            <a:r>
              <a:rPr lang="ja-JP" altLang="en-US" sz="3200" dirty="0" smtClean="0">
                <a:latin typeface="ＭＳ ゴシック" panose="020B0609070205080204" pitchFamily="49" charset="-128"/>
                <a:ea typeface="ＭＳ ゴシック" panose="020B0609070205080204" pitchFamily="49" charset="-128"/>
              </a:rPr>
              <a:t>を取り入れる</a:t>
            </a:r>
            <a:r>
              <a:rPr lang="ja-JP" altLang="en-US" sz="3200" dirty="0">
                <a:latin typeface="ＭＳ ゴシック" panose="020B0609070205080204" pitchFamily="49" charset="-128"/>
                <a:ea typeface="ＭＳ ゴシック" panose="020B0609070205080204" pitchFamily="49" charset="-128"/>
              </a:rPr>
              <a:t>ことにより</a:t>
            </a:r>
            <a:endParaRPr lang="en-US" altLang="ja-JP" sz="3200" dirty="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488861" y="4675306"/>
            <a:ext cx="8636925" cy="1077218"/>
          </a:xfrm>
          <a:prstGeom prst="rect">
            <a:avLst/>
          </a:prstGeom>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身近な事を題材にしている</a:t>
            </a:r>
            <a:r>
              <a:rPr lang="ja-JP" altLang="en-US" sz="3200" dirty="0" smtClean="0">
                <a:latin typeface="ＭＳ ゴシック" panose="020B0609070205080204" pitchFamily="49" charset="-128"/>
                <a:ea typeface="ＭＳ ゴシック" panose="020B0609070205080204" pitchFamily="49" charset="-128"/>
              </a:rPr>
              <a:t>ので今後</a:t>
            </a:r>
            <a:r>
              <a:rPr lang="ja-JP" altLang="en-US" sz="3200" dirty="0">
                <a:latin typeface="ＭＳ ゴシック" panose="020B0609070205080204" pitchFamily="49" charset="-128"/>
                <a:ea typeface="ＭＳ ゴシック" panose="020B0609070205080204" pitchFamily="49" charset="-128"/>
              </a:rPr>
              <a:t>の進路に返していきやすい。</a:t>
            </a:r>
          </a:p>
        </p:txBody>
      </p:sp>
      <p:sp>
        <p:nvSpPr>
          <p:cNvPr id="24" name="下矢印 23"/>
          <p:cNvSpPr/>
          <p:nvPr/>
        </p:nvSpPr>
        <p:spPr>
          <a:xfrm>
            <a:off x="3704244" y="4256086"/>
            <a:ext cx="784630" cy="480147"/>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3664311" y="5752524"/>
            <a:ext cx="784630" cy="308869"/>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56523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成果②</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515212" y="2540789"/>
            <a:ext cx="7950518" cy="584775"/>
          </a:xfrm>
          <a:prstGeom prst="rect">
            <a:avLst/>
          </a:prstGeom>
        </p:spPr>
        <p:txBody>
          <a:bodyPr wrap="square">
            <a:spAutoFit/>
          </a:bodyPr>
          <a:lstStyle/>
          <a:p>
            <a:r>
              <a:rPr lang="ja-JP" altLang="en-US" sz="3200" dirty="0" smtClean="0">
                <a:latin typeface="ＭＳ ゴシック" panose="020B0609070205080204" pitchFamily="49" charset="-128"/>
                <a:ea typeface="ＭＳ ゴシック" panose="020B0609070205080204" pitchFamily="49" charset="-128"/>
              </a:rPr>
              <a:t>お互いに課題</a:t>
            </a:r>
            <a:r>
              <a:rPr lang="ja-JP" altLang="en-US" sz="3200" dirty="0">
                <a:latin typeface="ＭＳ ゴシック" panose="020B0609070205080204" pitchFamily="49" charset="-128"/>
                <a:ea typeface="ＭＳ ゴシック" panose="020B0609070205080204" pitchFamily="49" charset="-128"/>
              </a:rPr>
              <a:t>意識を具体的に</a:t>
            </a:r>
            <a:r>
              <a:rPr lang="ja-JP" altLang="en-US" sz="3200" dirty="0" smtClean="0">
                <a:latin typeface="ＭＳ ゴシック" panose="020B0609070205080204" pitchFamily="49" charset="-128"/>
                <a:ea typeface="ＭＳ ゴシック" panose="020B0609070205080204" pitchFamily="49" charset="-128"/>
              </a:rPr>
              <a:t>もてる</a:t>
            </a:r>
            <a:endParaRPr lang="ja-JP" altLang="en-US" sz="3200" dirty="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32332" y="1822061"/>
            <a:ext cx="4698722" cy="584775"/>
          </a:xfrm>
          <a:prstGeom prst="rect">
            <a:avLst/>
          </a:prstGeom>
        </p:spPr>
        <p:txBody>
          <a:bodyPr wrap="none">
            <a:spAutoFit/>
          </a:bodyPr>
          <a:lstStyle/>
          <a:p>
            <a:r>
              <a:rPr lang="ja-JP" altLang="en-US" sz="3200" dirty="0">
                <a:latin typeface="ＭＳ ゴシック" panose="020B0609070205080204" pitchFamily="49" charset="-128"/>
                <a:ea typeface="ＭＳ ゴシック" panose="020B0609070205080204" pitchFamily="49" charset="-128"/>
              </a:rPr>
              <a:t>ルーブリックによる評価</a:t>
            </a:r>
          </a:p>
        </p:txBody>
      </p:sp>
      <p:sp>
        <p:nvSpPr>
          <p:cNvPr id="10" name="正方形/長方形 9"/>
          <p:cNvSpPr/>
          <p:nvPr/>
        </p:nvSpPr>
        <p:spPr>
          <a:xfrm>
            <a:off x="515212" y="3664242"/>
            <a:ext cx="7049370" cy="584775"/>
          </a:xfrm>
          <a:prstGeom prst="rect">
            <a:avLst/>
          </a:prstGeom>
        </p:spPr>
        <p:txBody>
          <a:bodyPr wrap="square">
            <a:spAutoFit/>
          </a:bodyPr>
          <a:lstStyle/>
          <a:p>
            <a:r>
              <a:rPr lang="ja-JP" altLang="en-US" sz="3200" dirty="0" smtClean="0">
                <a:latin typeface="ＭＳ ゴシック" panose="020B0609070205080204" pitchFamily="49" charset="-128"/>
                <a:ea typeface="ＭＳ ゴシック" panose="020B0609070205080204" pitchFamily="49" charset="-128"/>
              </a:rPr>
              <a:t>学習中</a:t>
            </a:r>
            <a:r>
              <a:rPr lang="ja-JP" altLang="en-US" sz="3200" dirty="0">
                <a:latin typeface="ＭＳ ゴシック" panose="020B0609070205080204" pitchFamily="49" charset="-128"/>
                <a:ea typeface="ＭＳ ゴシック" panose="020B0609070205080204" pitchFamily="49" charset="-128"/>
              </a:rPr>
              <a:t>の自己チェックと修正</a:t>
            </a:r>
          </a:p>
        </p:txBody>
      </p:sp>
      <p:sp>
        <p:nvSpPr>
          <p:cNvPr id="12" name="正方形/長方形 11"/>
          <p:cNvSpPr/>
          <p:nvPr/>
        </p:nvSpPr>
        <p:spPr>
          <a:xfrm>
            <a:off x="1673825" y="4871685"/>
            <a:ext cx="3467616" cy="584775"/>
          </a:xfrm>
          <a:prstGeom prst="rect">
            <a:avLst/>
          </a:prstGeom>
        </p:spPr>
        <p:txBody>
          <a:bodyPr wrap="none">
            <a:spAutoFit/>
          </a:bodyPr>
          <a:lstStyle/>
          <a:p>
            <a:r>
              <a:rPr lang="ja-JP" altLang="en-US" sz="3200" dirty="0" smtClean="0">
                <a:latin typeface="ＭＳ ゴシック" panose="020B0609070205080204" pitchFamily="49" charset="-128"/>
                <a:ea typeface="ＭＳ ゴシック" panose="020B0609070205080204" pitchFamily="49" charset="-128"/>
              </a:rPr>
              <a:t>学習</a:t>
            </a:r>
            <a:r>
              <a:rPr lang="ja-JP" altLang="en-US" sz="3200" dirty="0">
                <a:latin typeface="ＭＳ ゴシック" panose="020B0609070205080204" pitchFamily="49" charset="-128"/>
                <a:ea typeface="ＭＳ ゴシック" panose="020B0609070205080204" pitchFamily="49" charset="-128"/>
              </a:rPr>
              <a:t>時間の効率化</a:t>
            </a:r>
          </a:p>
        </p:txBody>
      </p:sp>
      <p:sp>
        <p:nvSpPr>
          <p:cNvPr id="23" name="下矢印 22"/>
          <p:cNvSpPr/>
          <p:nvPr/>
        </p:nvSpPr>
        <p:spPr>
          <a:xfrm>
            <a:off x="3015318" y="3230269"/>
            <a:ext cx="784630" cy="480147"/>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3015318" y="4320239"/>
            <a:ext cx="784630" cy="480147"/>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9681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課題</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31051" y="4247048"/>
            <a:ext cx="4134465" cy="523220"/>
          </a:xfrm>
          <a:prstGeom prst="rect">
            <a:avLst/>
          </a:prstGeom>
          <a:solidFill>
            <a:srgbClr val="00B0F0"/>
          </a:solidFill>
        </p:spPr>
        <p:txBody>
          <a:bodyPr wrap="none">
            <a:spAutoFit/>
          </a:bodyPr>
          <a:lstStyle/>
          <a:p>
            <a:r>
              <a:rPr lang="ja-JP" altLang="en-US" sz="2800" dirty="0">
                <a:latin typeface="ＭＳ ゴシック" panose="020B0609070205080204" pitchFamily="49" charset="-128"/>
                <a:ea typeface="ＭＳ ゴシック" panose="020B0609070205080204" pitchFamily="49" charset="-128"/>
              </a:rPr>
              <a:t>ルーブリックによる評価</a:t>
            </a:r>
          </a:p>
        </p:txBody>
      </p:sp>
      <p:sp>
        <p:nvSpPr>
          <p:cNvPr id="16" name="正方形/長方形 15"/>
          <p:cNvSpPr/>
          <p:nvPr/>
        </p:nvSpPr>
        <p:spPr>
          <a:xfrm>
            <a:off x="332332" y="4874492"/>
            <a:ext cx="8565550" cy="523220"/>
          </a:xfrm>
          <a:prstGeom prst="rect">
            <a:avLst/>
          </a:prstGeom>
        </p:spPr>
        <p:txBody>
          <a:bodyPr wrap="square">
            <a:spAutoFit/>
          </a:bodyPr>
          <a:lstStyle/>
          <a:p>
            <a:r>
              <a:rPr lang="ja-JP" altLang="en-US" sz="2800" dirty="0">
                <a:latin typeface="ＭＳ ゴシック" panose="020B0609070205080204" pitchFamily="49" charset="-128"/>
                <a:ea typeface="ＭＳ ゴシック" panose="020B0609070205080204" pitchFamily="49" charset="-128"/>
              </a:rPr>
              <a:t>ルーブリック</a:t>
            </a:r>
            <a:r>
              <a:rPr lang="ja-JP" altLang="en-US" sz="2800" dirty="0" smtClean="0">
                <a:latin typeface="ＭＳ ゴシック" panose="020B0609070205080204" pitchFamily="49" charset="-128"/>
                <a:ea typeface="ＭＳ ゴシック" panose="020B0609070205080204" pitchFamily="49" charset="-128"/>
              </a:rPr>
              <a:t>をぶれない</a:t>
            </a:r>
            <a:r>
              <a:rPr lang="ja-JP" altLang="en-US" sz="2800" dirty="0">
                <a:latin typeface="ＭＳ ゴシック" panose="020B0609070205080204" pitchFamily="49" charset="-128"/>
                <a:ea typeface="ＭＳ ゴシック" panose="020B0609070205080204" pitchFamily="49" charset="-128"/>
              </a:rPr>
              <a:t>基準を作る</a:t>
            </a:r>
            <a:r>
              <a:rPr lang="ja-JP" altLang="en-US" sz="2800">
                <a:latin typeface="ＭＳ ゴシック" panose="020B0609070205080204" pitchFamily="49" charset="-128"/>
                <a:ea typeface="ＭＳ ゴシック" panose="020B0609070205080204" pitchFamily="49" charset="-128"/>
              </a:rPr>
              <a:t>に</a:t>
            </a:r>
            <a:r>
              <a:rPr lang="ja-JP" altLang="en-US" sz="2800" smtClean="0">
                <a:latin typeface="ＭＳ ゴシック" panose="020B0609070205080204" pitchFamily="49" charset="-128"/>
                <a:ea typeface="ＭＳ ゴシック" panose="020B0609070205080204" pitchFamily="49" charset="-128"/>
              </a:rPr>
              <a:t>は</a:t>
            </a:r>
            <a:endParaRPr lang="ja-JP" altLang="en-US" sz="2800" dirty="0">
              <a:latin typeface="ＭＳ ゴシック" panose="020B0609070205080204" pitchFamily="49" charset="-128"/>
              <a:ea typeface="ＭＳ ゴシック" panose="020B0609070205080204" pitchFamily="49" charset="-128"/>
            </a:endParaRPr>
          </a:p>
        </p:txBody>
      </p:sp>
      <p:sp>
        <p:nvSpPr>
          <p:cNvPr id="25" name="正方形/長方形 24"/>
          <p:cNvSpPr/>
          <p:nvPr/>
        </p:nvSpPr>
        <p:spPr>
          <a:xfrm>
            <a:off x="332332" y="1753293"/>
            <a:ext cx="3416320" cy="523220"/>
          </a:xfrm>
          <a:prstGeom prst="rect">
            <a:avLst/>
          </a:prstGeom>
          <a:solidFill>
            <a:srgbClr val="00B0F0"/>
          </a:solidFill>
        </p:spPr>
        <p:txBody>
          <a:bodyPr wrap="none">
            <a:spAutoFit/>
          </a:bodyPr>
          <a:lstStyle/>
          <a:p>
            <a:r>
              <a:rPr lang="ja-JP" altLang="en-US" sz="2800" dirty="0" smtClean="0">
                <a:latin typeface="ＭＳ ゴシック" panose="020B0609070205080204" pitchFamily="49" charset="-128"/>
                <a:ea typeface="ＭＳ ゴシック" panose="020B0609070205080204" pitchFamily="49" charset="-128"/>
              </a:rPr>
              <a:t>パフォーマンス課題</a:t>
            </a:r>
            <a:endParaRPr lang="ja-JP" altLang="en-US" sz="2800"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332332" y="2468532"/>
            <a:ext cx="6647974" cy="523220"/>
          </a:xfrm>
          <a:prstGeom prst="rect">
            <a:avLst/>
          </a:prstGeom>
        </p:spPr>
        <p:txBody>
          <a:bodyPr wrap="none">
            <a:spAutoFit/>
          </a:bodyPr>
          <a:lstStyle/>
          <a:p>
            <a:r>
              <a:rPr lang="ja-JP" altLang="en-US" sz="2800" dirty="0">
                <a:latin typeface="ＭＳ ゴシック" panose="020B0609070205080204" pitchFamily="49" charset="-128"/>
                <a:ea typeface="ＭＳ ゴシック" panose="020B0609070205080204" pitchFamily="49" charset="-128"/>
              </a:rPr>
              <a:t>持続的</a:t>
            </a:r>
            <a:r>
              <a:rPr lang="ja-JP" altLang="en-US" sz="2800" dirty="0" smtClean="0">
                <a:latin typeface="ＭＳ ゴシック" panose="020B0609070205080204" pitchFamily="49" charset="-128"/>
                <a:ea typeface="ＭＳ ゴシック" panose="020B0609070205080204" pitchFamily="49" charset="-128"/>
              </a:rPr>
              <a:t>に学習</a:t>
            </a:r>
            <a:r>
              <a:rPr lang="ja-JP" altLang="en-US" sz="2800" dirty="0">
                <a:latin typeface="ＭＳ ゴシック" panose="020B0609070205080204" pitchFamily="49" charset="-128"/>
                <a:ea typeface="ＭＳ ゴシック" panose="020B0609070205080204" pitchFamily="49" charset="-128"/>
              </a:rPr>
              <a:t>するための課題の</a:t>
            </a:r>
            <a:r>
              <a:rPr lang="ja-JP" altLang="en-US" sz="2800" dirty="0" smtClean="0">
                <a:latin typeface="ＭＳ ゴシック" panose="020B0609070205080204" pitchFamily="49" charset="-128"/>
                <a:ea typeface="ＭＳ ゴシック" panose="020B0609070205080204" pitchFamily="49" charset="-128"/>
              </a:rPr>
              <a:t>設定には</a:t>
            </a:r>
            <a:endParaRPr lang="ja-JP" altLang="en-US" sz="2800"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331051" y="3404280"/>
            <a:ext cx="8370916" cy="523220"/>
          </a:xfrm>
          <a:prstGeom prst="rect">
            <a:avLst/>
          </a:prstGeom>
        </p:spPr>
        <p:txBody>
          <a:bodyPr wrap="square">
            <a:spAutoFit/>
          </a:bodyPr>
          <a:lstStyle/>
          <a:p>
            <a:r>
              <a:rPr lang="ja-JP" altLang="en-US" sz="2800" dirty="0" smtClean="0">
                <a:latin typeface="ＭＳ ゴシック" panose="020B0609070205080204" pitchFamily="49" charset="-128"/>
                <a:ea typeface="ＭＳ ゴシック" panose="020B0609070205080204" pitchFamily="49" charset="-128"/>
              </a:rPr>
              <a:t>課題</a:t>
            </a:r>
            <a:r>
              <a:rPr lang="ja-JP" altLang="en-US" sz="2800" dirty="0">
                <a:latin typeface="ＭＳ ゴシック" panose="020B0609070205080204" pitchFamily="49" charset="-128"/>
                <a:ea typeface="ＭＳ ゴシック" panose="020B0609070205080204" pitchFamily="49" charset="-128"/>
              </a:rPr>
              <a:t>意識を生徒が明確にできるような課題</a:t>
            </a:r>
            <a:r>
              <a:rPr lang="ja-JP" altLang="en-US" sz="2800" dirty="0" smtClean="0">
                <a:latin typeface="ＭＳ ゴシック" panose="020B0609070205080204" pitchFamily="49" charset="-128"/>
                <a:ea typeface="ＭＳ ゴシック" panose="020B0609070205080204" pitchFamily="49" charset="-128"/>
              </a:rPr>
              <a:t>の設定</a:t>
            </a:r>
            <a:endParaRPr lang="ja-JP" altLang="en-US" sz="2800" dirty="0">
              <a:latin typeface="ＭＳ ゴシック" panose="020B0609070205080204" pitchFamily="49" charset="-128"/>
              <a:ea typeface="ＭＳ ゴシック" panose="020B0609070205080204" pitchFamily="49" charset="-128"/>
            </a:endParaRPr>
          </a:p>
        </p:txBody>
      </p:sp>
      <p:sp>
        <p:nvSpPr>
          <p:cNvPr id="26" name="下矢印 25"/>
          <p:cNvSpPr/>
          <p:nvPr/>
        </p:nvSpPr>
        <p:spPr>
          <a:xfrm>
            <a:off x="3246745" y="2957943"/>
            <a:ext cx="784630" cy="480147"/>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32332" y="5978870"/>
            <a:ext cx="8565550" cy="523220"/>
          </a:xfrm>
          <a:prstGeom prst="rect">
            <a:avLst/>
          </a:prstGeom>
        </p:spPr>
        <p:txBody>
          <a:bodyPr wrap="square">
            <a:spAutoFit/>
          </a:bodyPr>
          <a:lstStyle/>
          <a:p>
            <a:r>
              <a:rPr lang="ja-JP" altLang="en-US" sz="2800" dirty="0" smtClean="0">
                <a:latin typeface="ＭＳ ゴシック" panose="020B0609070205080204" pitchFamily="49" charset="-128"/>
                <a:ea typeface="ＭＳ ゴシック" panose="020B0609070205080204" pitchFamily="49" charset="-128"/>
              </a:rPr>
              <a:t>複数の教員や生徒と制作（再確認）してみる</a:t>
            </a:r>
            <a:endParaRPr lang="ja-JP" altLang="en-US" sz="2800" dirty="0">
              <a:latin typeface="ＭＳ ゴシック" panose="020B0609070205080204" pitchFamily="49" charset="-128"/>
              <a:ea typeface="ＭＳ ゴシック" panose="020B0609070205080204" pitchFamily="49" charset="-128"/>
            </a:endParaRPr>
          </a:p>
        </p:txBody>
      </p:sp>
      <p:sp>
        <p:nvSpPr>
          <p:cNvPr id="28" name="下矢印 27"/>
          <p:cNvSpPr/>
          <p:nvPr/>
        </p:nvSpPr>
        <p:spPr>
          <a:xfrm>
            <a:off x="3389579" y="5446272"/>
            <a:ext cx="784630" cy="480147"/>
          </a:xfrm>
          <a:prstGeom prst="downArrow">
            <a:avLst/>
          </a:prstGeom>
          <a:solidFill>
            <a:srgbClr val="FFC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1261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49875"/>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はじめに</a:t>
            </a:r>
          </a:p>
        </p:txBody>
      </p:sp>
      <p:graphicFrame>
        <p:nvGraphicFramePr>
          <p:cNvPr id="12" name="図表 11"/>
          <p:cNvGraphicFramePr/>
          <p:nvPr>
            <p:extLst>
              <p:ext uri="{D42A27DB-BD31-4B8C-83A1-F6EECF244321}">
                <p14:modId xmlns:p14="http://schemas.microsoft.com/office/powerpoint/2010/main" val="1310577278"/>
              </p:ext>
            </p:extLst>
          </p:nvPr>
        </p:nvGraphicFramePr>
        <p:xfrm>
          <a:off x="619440" y="1733790"/>
          <a:ext cx="7534612" cy="5005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正方形/長方形 3"/>
          <p:cNvSpPr/>
          <p:nvPr/>
        </p:nvSpPr>
        <p:spPr>
          <a:xfrm>
            <a:off x="2717074" y="3984700"/>
            <a:ext cx="3472345" cy="584775"/>
          </a:xfrm>
          <a:prstGeom prst="rect">
            <a:avLst/>
          </a:prstGeom>
          <a:solidFill>
            <a:srgbClr val="FF0000">
              <a:alpha val="63000"/>
            </a:srgbClr>
          </a:solidFill>
        </p:spPr>
        <p:txBody>
          <a:bodyPr wrap="square">
            <a:spAutoFit/>
          </a:bodyPr>
          <a:lstStyle/>
          <a:p>
            <a:pPr algn="ctr"/>
            <a:r>
              <a:rPr lang="ja-JP" altLang="en-US" sz="3200" dirty="0">
                <a:latin typeface="ＭＳ ゴシック" panose="020B0609070205080204" pitchFamily="49" charset="-128"/>
                <a:ea typeface="ＭＳ ゴシック" panose="020B0609070205080204" pitchFamily="49" charset="-128"/>
              </a:rPr>
              <a:t>発問・説明・指示</a:t>
            </a:r>
            <a:endParaRPr lang="en-US" altLang="ja-JP"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40236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44262"/>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研究内容</a:t>
            </a:r>
          </a:p>
        </p:txBody>
      </p:sp>
      <p:sp>
        <p:nvSpPr>
          <p:cNvPr id="10" name="サブタイトル 2"/>
          <p:cNvSpPr txBox="1">
            <a:spLocks/>
          </p:cNvSpPr>
          <p:nvPr/>
        </p:nvSpPr>
        <p:spPr>
          <a:xfrm>
            <a:off x="123058" y="2188863"/>
            <a:ext cx="8897882" cy="42119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ＭＳ ゴシック" panose="020B0609070205080204" pitchFamily="49" charset="-128"/>
                <a:ea typeface="ＭＳ ゴシック" panose="020B0609070205080204" pitchFamily="49" charset="-128"/>
              </a:rPr>
              <a:t>①効果的に専門分野の指導ができる専門教育の手法の研究</a:t>
            </a:r>
            <a:endParaRPr lang="en-US" altLang="ja-JP" sz="3200" dirty="0">
              <a:latin typeface="ＭＳ ゴシック" panose="020B0609070205080204" pitchFamily="49" charset="-128"/>
              <a:ea typeface="ＭＳ ゴシック" panose="020B0609070205080204" pitchFamily="49" charset="-128"/>
            </a:endParaRPr>
          </a:p>
          <a:p>
            <a:pPr algn="l"/>
            <a:endParaRPr lang="en-US" altLang="ja-JP" sz="3200" dirty="0">
              <a:latin typeface="ＭＳ ゴシック" panose="020B0609070205080204" pitchFamily="49" charset="-128"/>
              <a:ea typeface="ＭＳ ゴシック" panose="020B0609070205080204" pitchFamily="49" charset="-128"/>
            </a:endParaRPr>
          </a:p>
          <a:p>
            <a:pPr algn="l"/>
            <a:r>
              <a:rPr lang="ja-JP" altLang="en-US" sz="3200" dirty="0">
                <a:latin typeface="ＭＳ ゴシック" panose="020B0609070205080204" pitchFamily="49" charset="-128"/>
                <a:ea typeface="ＭＳ ゴシック" panose="020B0609070205080204" pitchFamily="49" charset="-128"/>
              </a:rPr>
              <a:t>②ＩＣＴ環境を生かした指導の工夫</a:t>
            </a:r>
            <a:endParaRPr lang="en-US" altLang="ja-JP" sz="3200" dirty="0">
              <a:latin typeface="ＭＳ ゴシック" panose="020B0609070205080204" pitchFamily="49" charset="-128"/>
              <a:ea typeface="ＭＳ ゴシック" panose="020B0609070205080204" pitchFamily="49" charset="-128"/>
            </a:endParaRPr>
          </a:p>
          <a:p>
            <a:pPr algn="l"/>
            <a:endParaRPr lang="en-US" altLang="ja-JP" sz="3200" dirty="0">
              <a:latin typeface="ＭＳ ゴシック" panose="020B0609070205080204" pitchFamily="49" charset="-128"/>
              <a:ea typeface="ＭＳ ゴシック" panose="020B0609070205080204" pitchFamily="49" charset="-128"/>
            </a:endParaRPr>
          </a:p>
          <a:p>
            <a:pPr algn="l"/>
            <a:r>
              <a:rPr lang="ja-JP" altLang="en-US" sz="3200" dirty="0">
                <a:latin typeface="ＭＳ ゴシック" panose="020B0609070205080204" pitchFamily="49" charset="-128"/>
                <a:ea typeface="ＭＳ ゴシック" panose="020B0609070205080204" pitchFamily="49" charset="-128"/>
              </a:rPr>
              <a:t>③目標に準拠した評価の</a:t>
            </a:r>
            <a:r>
              <a:rPr lang="ja-JP" altLang="en-US" sz="3200" dirty="0" smtClean="0">
                <a:latin typeface="ＭＳ ゴシック" panose="020B0609070205080204" pitchFamily="49" charset="-128"/>
                <a:ea typeface="ＭＳ ゴシック" panose="020B0609070205080204" pitchFamily="49" charset="-128"/>
              </a:rPr>
              <a:t>実施</a:t>
            </a:r>
            <a:endParaRPr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53379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研究内容</a:t>
            </a:r>
            <a:r>
              <a:rPr lang="ja-JP" altLang="en-US" sz="4400" dirty="0" smtClean="0">
                <a:solidFill>
                  <a:schemeClr val="bg1"/>
                </a:solidFill>
                <a:latin typeface="ＭＳ ゴシック" panose="020B0609070205080204" pitchFamily="49" charset="-128"/>
                <a:ea typeface="ＭＳ ゴシック" panose="020B0609070205080204" pitchFamily="49" charset="-128"/>
              </a:rPr>
              <a:t>①</a:t>
            </a:r>
            <a:r>
              <a:rPr lang="en-US" altLang="ja-JP" sz="4400" dirty="0" smtClean="0">
                <a:solidFill>
                  <a:schemeClr val="bg1"/>
                </a:solidFill>
                <a:latin typeface="ＭＳ ゴシック" panose="020B0609070205080204" pitchFamily="49" charset="-128"/>
                <a:ea typeface="ＭＳ ゴシック" panose="020B0609070205080204" pitchFamily="49" charset="-128"/>
              </a:rPr>
              <a:t>-1</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10" name="サブタイトル 2"/>
          <p:cNvSpPr txBox="1">
            <a:spLocks/>
          </p:cNvSpPr>
          <p:nvPr/>
        </p:nvSpPr>
        <p:spPr>
          <a:xfrm>
            <a:off x="-1" y="1822061"/>
            <a:ext cx="9143999" cy="88554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ＭＳ ゴシック" panose="020B0609070205080204" pitchFamily="49" charset="-128"/>
                <a:ea typeface="ＭＳ ゴシック" panose="020B0609070205080204" pitchFamily="49" charset="-128"/>
              </a:rPr>
              <a:t>①効果的に専門分野の指導ができる専門教育の手法の研究</a:t>
            </a:r>
          </a:p>
          <a:p>
            <a:pPr algn="l"/>
            <a:endParaRPr lang="en-US" altLang="ja-JP" sz="3200" dirty="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33003" y="3886506"/>
            <a:ext cx="8764879" cy="584775"/>
          </a:xfrm>
          <a:prstGeom prst="rect">
            <a:avLst/>
          </a:prstGeom>
          <a:solidFill>
            <a:srgbClr val="FFFF00"/>
          </a:solid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主体的が能動態　</a:t>
            </a:r>
            <a:r>
              <a:rPr lang="ja-JP" altLang="en-US" sz="3200" dirty="0" smtClean="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アクティブラーニング</a:t>
            </a:r>
          </a:p>
        </p:txBody>
      </p:sp>
      <p:sp>
        <p:nvSpPr>
          <p:cNvPr id="4" name="正方形/長方形 3"/>
          <p:cNvSpPr/>
          <p:nvPr/>
        </p:nvSpPr>
        <p:spPr>
          <a:xfrm>
            <a:off x="133003" y="3004666"/>
            <a:ext cx="8764879" cy="584775"/>
          </a:xfrm>
          <a:prstGeom prst="rect">
            <a:avLst/>
          </a:prstGeom>
          <a:solidFill>
            <a:srgbClr val="92D050"/>
          </a:solid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ものの形態を</a:t>
            </a:r>
            <a:r>
              <a:rPr lang="ja-JP" altLang="en-US" sz="3200" dirty="0" smtClean="0">
                <a:latin typeface="ＭＳ ゴシック" panose="020B0609070205080204" pitchFamily="49" charset="-128"/>
                <a:ea typeface="ＭＳ ゴシック" panose="020B0609070205080204" pitchFamily="49" charset="-128"/>
              </a:rPr>
              <a:t>認識　 →</a:t>
            </a:r>
            <a:r>
              <a:rPr lang="ja-JP" altLang="en-US" sz="3200" dirty="0">
                <a:latin typeface="ＭＳ ゴシック" panose="020B0609070205080204" pitchFamily="49" charset="-128"/>
                <a:ea typeface="ＭＳ ゴシック" panose="020B0609070205080204" pitchFamily="49" charset="-128"/>
              </a:rPr>
              <a:t>視覚と触覚（五感）</a:t>
            </a:r>
            <a:endParaRPr lang="en-US" altLang="ja-JP" sz="3200" dirty="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133003" y="4829902"/>
            <a:ext cx="8764879" cy="584775"/>
          </a:xfrm>
          <a:prstGeom prst="rect">
            <a:avLst/>
          </a:prstGeom>
          <a:solidFill>
            <a:srgbClr val="FFFF00"/>
          </a:solid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パフォーマンス</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ﾘｱﾙ</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→ビジランス</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覚醒</a:t>
            </a:r>
            <a:r>
              <a:rPr lang="en-US" altLang="ja-JP" sz="3200" dirty="0" smtClean="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33003" y="5773298"/>
            <a:ext cx="8764879" cy="584775"/>
          </a:xfrm>
          <a:prstGeom prst="rect">
            <a:avLst/>
          </a:prstGeom>
          <a:solidFill>
            <a:srgbClr val="FFFF00"/>
          </a:solidFill>
        </p:spPr>
        <p:txBody>
          <a:bodyPr wrap="square">
            <a:spAutoFit/>
          </a:bodyPr>
          <a:lstStyle/>
          <a:p>
            <a:r>
              <a:rPr lang="ja-JP" altLang="en-US" sz="3200" dirty="0">
                <a:latin typeface="ＭＳ ゴシック" panose="020B0609070205080204" pitchFamily="49" charset="-128"/>
                <a:ea typeface="ＭＳ ゴシック" panose="020B0609070205080204" pitchFamily="49" charset="-128"/>
              </a:rPr>
              <a:t>地元企業の</a:t>
            </a:r>
            <a:r>
              <a:rPr lang="ja-JP" altLang="en-US" sz="3200" dirty="0" smtClean="0">
                <a:latin typeface="ＭＳ ゴシック" panose="020B0609070205080204" pitchFamily="49" charset="-128"/>
                <a:ea typeface="ＭＳ ゴシック" panose="020B0609070205080204" pitchFamily="49" charset="-128"/>
              </a:rPr>
              <a:t>紹介　　 →</a:t>
            </a:r>
            <a:r>
              <a:rPr lang="ja-JP" altLang="en-US" sz="3200" dirty="0">
                <a:latin typeface="ＭＳ ゴシック" panose="020B0609070205080204" pitchFamily="49" charset="-128"/>
                <a:ea typeface="ＭＳ ゴシック" panose="020B0609070205080204" pitchFamily="49" charset="-128"/>
              </a:rPr>
              <a:t>地域社会人</a:t>
            </a:r>
            <a:endParaRPr lang="en-US" altLang="ja-JP"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91450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49875"/>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研究内容</a:t>
            </a:r>
            <a:r>
              <a:rPr lang="ja-JP" altLang="en-US" sz="4400" dirty="0" smtClean="0">
                <a:solidFill>
                  <a:schemeClr val="bg1"/>
                </a:solidFill>
                <a:latin typeface="ＭＳ ゴシック" panose="020B0609070205080204" pitchFamily="49" charset="-128"/>
                <a:ea typeface="ＭＳ ゴシック" panose="020B0609070205080204" pitchFamily="49" charset="-128"/>
              </a:rPr>
              <a:t>①</a:t>
            </a:r>
            <a:r>
              <a:rPr lang="en-US" altLang="ja-JP" sz="4400" dirty="0" smtClean="0">
                <a:solidFill>
                  <a:schemeClr val="bg1"/>
                </a:solidFill>
                <a:latin typeface="ＭＳ ゴシック" panose="020B0609070205080204" pitchFamily="49" charset="-128"/>
                <a:ea typeface="ＭＳ ゴシック" panose="020B0609070205080204" pitchFamily="49" charset="-128"/>
              </a:rPr>
              <a:t>-2</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graphicFrame>
        <p:nvGraphicFramePr>
          <p:cNvPr id="12" name="図表 11"/>
          <p:cNvGraphicFramePr/>
          <p:nvPr>
            <p:extLst>
              <p:ext uri="{D42A27DB-BD31-4B8C-83A1-F6EECF244321}">
                <p14:modId xmlns:p14="http://schemas.microsoft.com/office/powerpoint/2010/main" val="1237619829"/>
              </p:ext>
            </p:extLst>
          </p:nvPr>
        </p:nvGraphicFramePr>
        <p:xfrm>
          <a:off x="525795" y="1762688"/>
          <a:ext cx="7846290" cy="5005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正方形/長方形 3"/>
          <p:cNvSpPr/>
          <p:nvPr/>
        </p:nvSpPr>
        <p:spPr>
          <a:xfrm>
            <a:off x="2937597" y="3890034"/>
            <a:ext cx="2790036" cy="584775"/>
          </a:xfrm>
          <a:prstGeom prst="rect">
            <a:avLst/>
          </a:prstGeom>
          <a:solidFill>
            <a:srgbClr val="FF0000">
              <a:alpha val="63000"/>
            </a:srgbClr>
          </a:solidFill>
        </p:spPr>
        <p:txBody>
          <a:bodyPr wrap="square">
            <a:spAutoFit/>
          </a:bodyPr>
          <a:lstStyle/>
          <a:p>
            <a:pPr algn="ctr"/>
            <a:r>
              <a:rPr lang="ja-JP" altLang="en-US" sz="3200" dirty="0" smtClean="0">
                <a:latin typeface="ＭＳ ゴシック" panose="020B0609070205080204" pitchFamily="49" charset="-128"/>
                <a:ea typeface="ＭＳ ゴシック" panose="020B0609070205080204" pitchFamily="49" charset="-128"/>
              </a:rPr>
              <a:t>見方・考え方</a:t>
            </a:r>
            <a:endParaRPr lang="en-US" altLang="ja-JP"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29258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 name="タイトル 1"/>
          <p:cNvSpPr>
            <a:spLocks noGrp="1"/>
          </p:cNvSpPr>
          <p:nvPr>
            <p:ph type="ctrTitle"/>
          </p:nvPr>
        </p:nvSpPr>
        <p:spPr>
          <a:xfrm>
            <a:off x="1" y="413099"/>
            <a:ext cx="9144000"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研究内容②</a:t>
            </a:r>
          </a:p>
        </p:txBody>
      </p:sp>
      <p:sp>
        <p:nvSpPr>
          <p:cNvPr id="10" name="サブタイトル 2"/>
          <p:cNvSpPr txBox="1">
            <a:spLocks/>
          </p:cNvSpPr>
          <p:nvPr/>
        </p:nvSpPr>
        <p:spPr>
          <a:xfrm>
            <a:off x="0" y="1852050"/>
            <a:ext cx="8897882" cy="6960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ＭＳ ゴシック" panose="020B0609070205080204" pitchFamily="49" charset="-128"/>
                <a:ea typeface="ＭＳ ゴシック" panose="020B0609070205080204" pitchFamily="49" charset="-128"/>
              </a:rPr>
              <a:t>②ＩＣＴ環境を生かした指導の工夫</a:t>
            </a:r>
            <a:endParaRPr lang="en-US" altLang="ja-JP" sz="3200" dirty="0">
              <a:latin typeface="ＭＳ ゴシック" panose="020B0609070205080204" pitchFamily="49" charset="-128"/>
              <a:ea typeface="ＭＳ ゴシック" panose="020B0609070205080204" pitchFamily="49" charset="-128"/>
            </a:endParaRPr>
          </a:p>
          <a:p>
            <a:pPr algn="l"/>
            <a:endParaRPr lang="en-US" altLang="ja-JP" sz="3200" dirty="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303633" y="3630380"/>
            <a:ext cx="6096000" cy="523220"/>
          </a:xfrm>
          <a:prstGeom prst="rect">
            <a:avLst/>
          </a:prstGeom>
          <a:solidFill>
            <a:srgbClr val="FFFF00"/>
          </a:solidFill>
        </p:spPr>
        <p:txBody>
          <a:bodyPr>
            <a:spAutoFit/>
          </a:bodyPr>
          <a:lstStyle/>
          <a:p>
            <a:r>
              <a:rPr lang="ja-JP" altLang="en-US" sz="2800" dirty="0">
                <a:latin typeface="ＭＳ ゴシック" panose="020B0609070205080204" pitchFamily="49" charset="-128"/>
                <a:ea typeface="ＭＳ ゴシック" panose="020B0609070205080204" pitchFamily="49" charset="-128"/>
              </a:rPr>
              <a:t>情報の収集・精査</a:t>
            </a:r>
            <a:endParaRPr lang="en-US" altLang="ja-JP" sz="2800"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303635" y="2833600"/>
            <a:ext cx="6095998" cy="523220"/>
          </a:xfrm>
          <a:prstGeom prst="rect">
            <a:avLst/>
          </a:prstGeom>
          <a:solidFill>
            <a:srgbClr val="92D050"/>
          </a:solidFill>
        </p:spPr>
        <p:txBody>
          <a:bodyPr wrap="square">
            <a:spAutoFit/>
          </a:bodyPr>
          <a:lstStyle/>
          <a:p>
            <a:r>
              <a:rPr lang="ja-JP" altLang="en-US" sz="2800" dirty="0" smtClean="0">
                <a:latin typeface="ＭＳ ゴシック" panose="020B0609070205080204" pitchFamily="49" charset="-128"/>
                <a:ea typeface="ＭＳ ゴシック" panose="020B0609070205080204" pitchFamily="49" charset="-128"/>
              </a:rPr>
              <a:t>視覚効果</a:t>
            </a:r>
            <a:endParaRPr lang="ja-JP" altLang="en-US" sz="28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303633" y="4427160"/>
            <a:ext cx="6096000" cy="523220"/>
          </a:xfrm>
          <a:prstGeom prst="rect">
            <a:avLst/>
          </a:prstGeom>
          <a:solidFill>
            <a:srgbClr val="FFFF00"/>
          </a:solidFill>
        </p:spPr>
        <p:txBody>
          <a:bodyPr>
            <a:spAutoFit/>
          </a:bodyPr>
          <a:lstStyle/>
          <a:p>
            <a:r>
              <a:rPr lang="ja-JP" altLang="en-US" sz="2800" dirty="0" smtClean="0">
                <a:latin typeface="ＭＳ ゴシック" panose="020B0609070205080204" pitchFamily="49" charset="-128"/>
                <a:ea typeface="ＭＳ ゴシック" panose="020B0609070205080204" pitchFamily="49" charset="-128"/>
              </a:rPr>
              <a:t>発問・指示・説明</a:t>
            </a:r>
            <a:endParaRPr lang="en-US" altLang="ja-JP" sz="28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303633" y="5235889"/>
            <a:ext cx="6096000" cy="523220"/>
          </a:xfrm>
          <a:prstGeom prst="rect">
            <a:avLst/>
          </a:prstGeom>
          <a:solidFill>
            <a:srgbClr val="FFFF00"/>
          </a:solidFill>
        </p:spPr>
        <p:txBody>
          <a:bodyPr>
            <a:spAutoFit/>
          </a:bodyPr>
          <a:lstStyle/>
          <a:p>
            <a:r>
              <a:rPr lang="ja-JP" altLang="en-US" sz="2800" dirty="0" smtClean="0">
                <a:latin typeface="ＭＳ ゴシック" panose="020B0609070205080204" pitchFamily="49" charset="-128"/>
                <a:ea typeface="ＭＳ ゴシック" panose="020B0609070205080204" pitchFamily="49" charset="-128"/>
              </a:rPr>
              <a:t>話し合い・発表</a:t>
            </a:r>
            <a:endParaRPr lang="en-US" altLang="ja-JP"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8174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研究内容</a:t>
            </a:r>
            <a:r>
              <a:rPr lang="ja-JP" altLang="en-US" sz="4400" dirty="0" smtClean="0">
                <a:solidFill>
                  <a:schemeClr val="bg1"/>
                </a:solidFill>
                <a:latin typeface="ＭＳ ゴシック" panose="020B0609070205080204" pitchFamily="49" charset="-128"/>
                <a:ea typeface="ＭＳ ゴシック" panose="020B0609070205080204" pitchFamily="49" charset="-128"/>
              </a:rPr>
              <a:t>③</a:t>
            </a:r>
            <a:r>
              <a:rPr lang="en-US" altLang="ja-JP" sz="4400" dirty="0" smtClean="0">
                <a:solidFill>
                  <a:schemeClr val="bg1"/>
                </a:solidFill>
                <a:latin typeface="ＭＳ ゴシック" panose="020B0609070205080204" pitchFamily="49" charset="-128"/>
                <a:ea typeface="ＭＳ ゴシック" panose="020B0609070205080204" pitchFamily="49" charset="-128"/>
              </a:rPr>
              <a:t>-1</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10" name="サブタイトル 2"/>
          <p:cNvSpPr txBox="1">
            <a:spLocks/>
          </p:cNvSpPr>
          <p:nvPr/>
        </p:nvSpPr>
        <p:spPr>
          <a:xfrm>
            <a:off x="-1" y="1840842"/>
            <a:ext cx="8897883" cy="6960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latin typeface="ＭＳ ゴシック" panose="020B0609070205080204" pitchFamily="49" charset="-128"/>
                <a:ea typeface="ＭＳ ゴシック" panose="020B0609070205080204" pitchFamily="49" charset="-128"/>
              </a:rPr>
              <a:t>③目標に準拠した評価の実施に関する研究</a:t>
            </a:r>
            <a:endParaRPr lang="en-US" altLang="ja-JP" sz="3200" dirty="0">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182880" y="2856935"/>
            <a:ext cx="8715002" cy="646331"/>
          </a:xfrm>
          <a:prstGeom prst="rect">
            <a:avLst/>
          </a:prstGeom>
          <a:solidFill>
            <a:srgbClr val="92D050"/>
          </a:solidFill>
        </p:spPr>
        <p:txBody>
          <a:bodyPr wrap="square">
            <a:spAutoFit/>
          </a:bodyPr>
          <a:lstStyle/>
          <a:p>
            <a:r>
              <a:rPr lang="ja-JP" altLang="en-US" sz="3600" dirty="0">
                <a:latin typeface="ＭＳ ゴシック" panose="020B0609070205080204" pitchFamily="49" charset="-128"/>
                <a:ea typeface="ＭＳ ゴシック" panose="020B0609070205080204" pitchFamily="49" charset="-128"/>
              </a:rPr>
              <a:t>ペーパーテスト　知識・技能</a:t>
            </a:r>
            <a:endParaRPr lang="en-US" altLang="ja-JP" sz="3600"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82880" y="3823318"/>
            <a:ext cx="8715002" cy="1200329"/>
          </a:xfrm>
          <a:prstGeom prst="rect">
            <a:avLst/>
          </a:prstGeom>
          <a:solidFill>
            <a:srgbClr val="FFFF00"/>
          </a:solidFill>
        </p:spPr>
        <p:txBody>
          <a:bodyPr wrap="square">
            <a:spAutoFit/>
          </a:bodyPr>
          <a:lstStyle/>
          <a:p>
            <a:r>
              <a:rPr lang="ja-JP" altLang="en-US" sz="3600" dirty="0">
                <a:latin typeface="ＭＳ ゴシック" panose="020B0609070205080204" pitchFamily="49" charset="-128"/>
                <a:ea typeface="ＭＳ ゴシック" panose="020B0609070205080204" pitchFamily="49" charset="-128"/>
              </a:rPr>
              <a:t>ルーブリック　思考力・判断力・表現力（学習意欲）</a:t>
            </a:r>
            <a:endParaRPr lang="en-US" altLang="ja-JP"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16231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a:solidFill>
                  <a:schemeClr val="bg1"/>
                </a:solidFill>
                <a:latin typeface="ＭＳ ゴシック" panose="020B0609070205080204" pitchFamily="49" charset="-128"/>
                <a:ea typeface="ＭＳ ゴシック" panose="020B0609070205080204" pitchFamily="49" charset="-128"/>
              </a:rPr>
              <a:t>研究内容</a:t>
            </a:r>
            <a:r>
              <a:rPr lang="ja-JP" altLang="en-US" sz="4400" dirty="0" smtClean="0">
                <a:solidFill>
                  <a:schemeClr val="bg1"/>
                </a:solidFill>
                <a:latin typeface="ＭＳ ゴシック" panose="020B0609070205080204" pitchFamily="49" charset="-128"/>
                <a:ea typeface="ＭＳ ゴシック" panose="020B0609070205080204" pitchFamily="49" charset="-128"/>
              </a:rPr>
              <a:t>③</a:t>
            </a:r>
            <a:r>
              <a:rPr lang="en-US" altLang="ja-JP" sz="4400" dirty="0" smtClean="0">
                <a:solidFill>
                  <a:schemeClr val="bg1"/>
                </a:solidFill>
                <a:latin typeface="ＭＳ ゴシック" panose="020B0609070205080204" pitchFamily="49" charset="-128"/>
                <a:ea typeface="ＭＳ ゴシック" panose="020B0609070205080204" pitchFamily="49" charset="-128"/>
              </a:rPr>
              <a:t>-2</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3" name="四角形吹き出し 2"/>
          <p:cNvSpPr/>
          <p:nvPr/>
        </p:nvSpPr>
        <p:spPr>
          <a:xfrm>
            <a:off x="232756" y="1674505"/>
            <a:ext cx="5536276" cy="638506"/>
          </a:xfrm>
          <a:prstGeom prst="wedgeRectCallout">
            <a:avLst>
              <a:gd name="adj1" fmla="val -21298"/>
              <a:gd name="adj2" fmla="val 106793"/>
            </a:avLst>
          </a:prstGeom>
        </p:spPr>
        <p:style>
          <a:lnRef idx="3">
            <a:schemeClr val="lt1"/>
          </a:lnRef>
          <a:fillRef idx="1">
            <a:schemeClr val="accent2"/>
          </a:fillRef>
          <a:effectRef idx="1">
            <a:schemeClr val="accent2"/>
          </a:effectRef>
          <a:fontRef idx="minor">
            <a:schemeClr val="lt1"/>
          </a:fontRef>
        </p:style>
        <p:txBody>
          <a:bodyPr rtlCol="0" anchor="ctr"/>
          <a:lstStyle/>
          <a:p>
            <a:r>
              <a:rPr kumimoji="1" lang="ja-JP" altLang="en-US" sz="2800" dirty="0" smtClean="0">
                <a:ln w="0"/>
                <a:solidFill>
                  <a:schemeClr val="bg1"/>
                </a:solidFill>
                <a:latin typeface="ＭＳ ゴシック" panose="020B0609070205080204" pitchFamily="49" charset="-128"/>
                <a:ea typeface="ＭＳ ゴシック" panose="020B0609070205080204" pitchFamily="49" charset="-128"/>
              </a:rPr>
              <a:t>ルーブリックとは</a:t>
            </a:r>
            <a:endParaRPr kumimoji="1" lang="ja-JP" altLang="en-US" sz="2800" dirty="0">
              <a:ln w="0"/>
              <a:solidFill>
                <a:schemeClr val="bg1"/>
              </a:solidFill>
              <a:latin typeface="ＭＳ ゴシック" panose="020B0609070205080204" pitchFamily="49" charset="-128"/>
              <a:ea typeface="ＭＳ ゴシック" panose="020B0609070205080204" pitchFamily="49" charset="-128"/>
            </a:endParaRPr>
          </a:p>
        </p:txBody>
      </p:sp>
      <p:sp>
        <p:nvSpPr>
          <p:cNvPr id="5" name="角丸四角形 4"/>
          <p:cNvSpPr/>
          <p:nvPr/>
        </p:nvSpPr>
        <p:spPr>
          <a:xfrm>
            <a:off x="232756" y="2709950"/>
            <a:ext cx="8665126" cy="21280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r>
              <a:rPr kumimoji="1" lang="ja-JP" altLang="en-US" sz="3200" dirty="0" smtClean="0">
                <a:latin typeface="ＭＳ ゴシック" panose="020B0609070205080204" pitchFamily="49" charset="-128"/>
                <a:ea typeface="ＭＳ ゴシック" panose="020B0609070205080204" pitchFamily="49" charset="-128"/>
              </a:rPr>
              <a:t>ペーパーテストでは測りにくい学力を評価する場面で有効アクティブラーニングの評価にむいている。関心・意欲・態度・思考力・判断力・表現力など</a:t>
            </a:r>
            <a:endParaRPr kumimoji="1" lang="ja-JP" altLang="en-US" sz="3200" dirty="0">
              <a:latin typeface="ＭＳ ゴシック" panose="020B0609070205080204" pitchFamily="49" charset="-128"/>
              <a:ea typeface="ＭＳ ゴシック" panose="020B0609070205080204" pitchFamily="49" charset="-128"/>
            </a:endParaRPr>
          </a:p>
        </p:txBody>
      </p:sp>
      <p:graphicFrame>
        <p:nvGraphicFramePr>
          <p:cNvPr id="6" name="表 5"/>
          <p:cNvGraphicFramePr>
            <a:graphicFrameLocks noGrp="1"/>
          </p:cNvGraphicFramePr>
          <p:nvPr>
            <p:extLst>
              <p:ext uri="{D42A27DB-BD31-4B8C-83A1-F6EECF244321}">
                <p14:modId xmlns:p14="http://schemas.microsoft.com/office/powerpoint/2010/main" val="891028330"/>
              </p:ext>
            </p:extLst>
          </p:nvPr>
        </p:nvGraphicFramePr>
        <p:xfrm>
          <a:off x="413529" y="5176352"/>
          <a:ext cx="8072260" cy="1366995"/>
        </p:xfrm>
        <a:graphic>
          <a:graphicData uri="http://schemas.openxmlformats.org/drawingml/2006/table">
            <a:tbl>
              <a:tblPr firstRow="1" bandRow="1">
                <a:tableStyleId>{21E4AEA4-8DFA-4A89-87EB-49C32662AFE0}</a:tableStyleId>
              </a:tblPr>
              <a:tblGrid>
                <a:gridCol w="1614452">
                  <a:extLst>
                    <a:ext uri="{9D8B030D-6E8A-4147-A177-3AD203B41FA5}">
                      <a16:colId xmlns:a16="http://schemas.microsoft.com/office/drawing/2014/main" val="20000"/>
                    </a:ext>
                  </a:extLst>
                </a:gridCol>
                <a:gridCol w="1614452">
                  <a:extLst>
                    <a:ext uri="{9D8B030D-6E8A-4147-A177-3AD203B41FA5}">
                      <a16:colId xmlns:a16="http://schemas.microsoft.com/office/drawing/2014/main" val="20001"/>
                    </a:ext>
                  </a:extLst>
                </a:gridCol>
                <a:gridCol w="1614452">
                  <a:extLst>
                    <a:ext uri="{9D8B030D-6E8A-4147-A177-3AD203B41FA5}">
                      <a16:colId xmlns:a16="http://schemas.microsoft.com/office/drawing/2014/main" val="20002"/>
                    </a:ext>
                  </a:extLst>
                </a:gridCol>
                <a:gridCol w="1614452">
                  <a:extLst>
                    <a:ext uri="{9D8B030D-6E8A-4147-A177-3AD203B41FA5}">
                      <a16:colId xmlns:a16="http://schemas.microsoft.com/office/drawing/2014/main" val="20003"/>
                    </a:ext>
                  </a:extLst>
                </a:gridCol>
                <a:gridCol w="1614452">
                  <a:extLst>
                    <a:ext uri="{9D8B030D-6E8A-4147-A177-3AD203B41FA5}">
                      <a16:colId xmlns:a16="http://schemas.microsoft.com/office/drawing/2014/main" val="20004"/>
                    </a:ext>
                  </a:extLst>
                </a:gridCol>
              </a:tblGrid>
              <a:tr h="684116">
                <a:tc>
                  <a:txBody>
                    <a:bodyPr/>
                    <a:lstStyle/>
                    <a:p>
                      <a:endParaRPr kumimoji="1" lang="ja-JP" altLang="en-US" dirty="0"/>
                    </a:p>
                  </a:txBody>
                  <a:tcPr/>
                </a:tc>
                <a:tc>
                  <a:txBody>
                    <a:bodyPr/>
                    <a:lstStyle/>
                    <a:p>
                      <a:pPr algn="ctr"/>
                      <a:r>
                        <a:rPr kumimoji="1" lang="ja-JP" altLang="en-US" sz="2800" dirty="0" smtClean="0"/>
                        <a:t>Ｓ</a:t>
                      </a:r>
                      <a:endParaRPr kumimoji="1" lang="ja-JP" altLang="en-US" sz="2800" dirty="0"/>
                    </a:p>
                  </a:txBody>
                  <a:tcPr anchor="ctr"/>
                </a:tc>
                <a:tc>
                  <a:txBody>
                    <a:bodyPr/>
                    <a:lstStyle/>
                    <a:p>
                      <a:pPr algn="ctr"/>
                      <a:r>
                        <a:rPr kumimoji="1" lang="ja-JP" altLang="en-US" sz="2800" dirty="0" smtClean="0"/>
                        <a:t>Ａ</a:t>
                      </a:r>
                      <a:endParaRPr kumimoji="1" lang="ja-JP" altLang="en-US" sz="2800" dirty="0"/>
                    </a:p>
                  </a:txBody>
                  <a:tcPr anchor="ctr"/>
                </a:tc>
                <a:tc>
                  <a:txBody>
                    <a:bodyPr/>
                    <a:lstStyle/>
                    <a:p>
                      <a:pPr algn="ctr"/>
                      <a:r>
                        <a:rPr kumimoji="1" lang="ja-JP" altLang="en-US" sz="2800" dirty="0" smtClean="0"/>
                        <a:t>Ｂ</a:t>
                      </a:r>
                      <a:endParaRPr kumimoji="1" lang="ja-JP" altLang="en-US" sz="2800" dirty="0"/>
                    </a:p>
                  </a:txBody>
                  <a:tcPr anchor="ctr"/>
                </a:tc>
                <a:tc>
                  <a:txBody>
                    <a:bodyPr/>
                    <a:lstStyle/>
                    <a:p>
                      <a:pPr algn="ctr"/>
                      <a:r>
                        <a:rPr kumimoji="1" lang="ja-JP" altLang="en-US" sz="2800" dirty="0" smtClean="0"/>
                        <a:t>Ｃ</a:t>
                      </a:r>
                      <a:endParaRPr kumimoji="1" lang="ja-JP" altLang="en-US" sz="2800" dirty="0"/>
                    </a:p>
                  </a:txBody>
                  <a:tcPr anchor="ctr"/>
                </a:tc>
                <a:extLst>
                  <a:ext uri="{0D108BD9-81ED-4DB2-BD59-A6C34878D82A}">
                    <a16:rowId xmlns:a16="http://schemas.microsoft.com/office/drawing/2014/main" val="10000"/>
                  </a:ext>
                </a:extLst>
              </a:tr>
              <a:tr h="682879">
                <a:tc>
                  <a:txBody>
                    <a:bodyPr/>
                    <a:lstStyle/>
                    <a:p>
                      <a:r>
                        <a:rPr kumimoji="1" lang="ja-JP" altLang="en-US" dirty="0" smtClean="0"/>
                        <a:t>関心・意欲</a:t>
                      </a:r>
                      <a:endParaRPr kumimoji="1" lang="en-US" altLang="ja-JP" dirty="0" smtClean="0"/>
                    </a:p>
                    <a:p>
                      <a:r>
                        <a:rPr kumimoji="1" lang="ja-JP" altLang="en-US" dirty="0" smtClean="0"/>
                        <a:t>・態度</a:t>
                      </a:r>
                      <a:endParaRPr kumimoji="1" lang="ja-JP" altLang="en-US" dirty="0"/>
                    </a:p>
                  </a:txBody>
                  <a:tcPr/>
                </a:tc>
                <a:tc>
                  <a:txBody>
                    <a:bodyPr/>
                    <a:lstStyle/>
                    <a:p>
                      <a:r>
                        <a:rPr kumimoji="1" lang="ja-JP" altLang="en-US" dirty="0" smtClean="0"/>
                        <a:t>さらに＋</a:t>
                      </a:r>
                      <a:r>
                        <a:rPr kumimoji="1" lang="en-US" altLang="ja-JP" dirty="0" smtClean="0"/>
                        <a:t>α</a:t>
                      </a:r>
                      <a:r>
                        <a:rPr kumimoji="1" lang="ja-JP" altLang="en-US" dirty="0" smtClean="0"/>
                        <a:t>がある</a:t>
                      </a:r>
                      <a:endParaRPr kumimoji="1" lang="ja-JP" altLang="en-US" dirty="0"/>
                    </a:p>
                  </a:txBody>
                  <a:tcPr/>
                </a:tc>
                <a:tc>
                  <a:txBody>
                    <a:bodyPr/>
                    <a:lstStyle/>
                    <a:p>
                      <a:r>
                        <a:rPr kumimoji="1" lang="ja-JP" altLang="en-US" dirty="0" smtClean="0"/>
                        <a:t>十分満足できる</a:t>
                      </a:r>
                      <a:endParaRPr kumimoji="1" lang="ja-JP" altLang="en-US" dirty="0"/>
                    </a:p>
                  </a:txBody>
                  <a:tcPr/>
                </a:tc>
                <a:tc>
                  <a:txBody>
                    <a:bodyPr/>
                    <a:lstStyle/>
                    <a:p>
                      <a:r>
                        <a:rPr kumimoji="1" lang="ja-JP" altLang="en-US" dirty="0" smtClean="0"/>
                        <a:t>単元の目標</a:t>
                      </a:r>
                      <a:endParaRPr kumimoji="1" lang="ja-JP" altLang="en-US" dirty="0"/>
                    </a:p>
                  </a:txBody>
                  <a:tcPr/>
                </a:tc>
                <a:tc>
                  <a:txBody>
                    <a:bodyPr/>
                    <a:lstStyle/>
                    <a:p>
                      <a:r>
                        <a:rPr kumimoji="1" lang="ja-JP" altLang="en-US" dirty="0" smtClean="0"/>
                        <a:t>目標に達していない</a:t>
                      </a:r>
                      <a:endParaRPr kumimoji="1" lang="ja-JP" alt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54946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1" y="20977"/>
            <a:ext cx="9144001" cy="1557513"/>
            <a:chOff x="-1" y="3569110"/>
            <a:chExt cx="12170536" cy="2807747"/>
          </a:xfrm>
        </p:grpSpPr>
        <p:sp>
          <p:nvSpPr>
            <p:cNvPr id="17" name="屈折矢印 16"/>
            <p:cNvSpPr/>
            <p:nvPr/>
          </p:nvSpPr>
          <p:spPr>
            <a:xfrm>
              <a:off x="0" y="3569110"/>
              <a:ext cx="11842955" cy="2050026"/>
            </a:xfrm>
            <a:prstGeom prst="bentUpArrow">
              <a:avLst/>
            </a:prstGeom>
            <a:solidFill>
              <a:srgbClr val="131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屈折矢印 18"/>
            <p:cNvSpPr/>
            <p:nvPr/>
          </p:nvSpPr>
          <p:spPr>
            <a:xfrm>
              <a:off x="1" y="4034514"/>
              <a:ext cx="12170534" cy="2050026"/>
            </a:xfrm>
            <a:prstGeom prst="bentUpArrow">
              <a:avLst/>
            </a:prstGeom>
            <a:solidFill>
              <a:srgbClr val="1B5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8" name="屈折矢印 17"/>
            <p:cNvSpPr/>
            <p:nvPr/>
          </p:nvSpPr>
          <p:spPr>
            <a:xfrm>
              <a:off x="0" y="3929820"/>
              <a:ext cx="11267767" cy="1255067"/>
            </a:xfrm>
            <a:prstGeom prst="bentUp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 name="屈折矢印 19"/>
            <p:cNvSpPr/>
            <p:nvPr/>
          </p:nvSpPr>
          <p:spPr>
            <a:xfrm>
              <a:off x="-1" y="3929820"/>
              <a:ext cx="10958053" cy="968929"/>
            </a:xfrm>
            <a:prstGeom prst="bentUpArrow">
              <a:avLst/>
            </a:prstGeom>
            <a:solidFill>
              <a:schemeClr val="accent1">
                <a:lumMod val="7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1" name="屈折矢印 20"/>
            <p:cNvSpPr/>
            <p:nvPr/>
          </p:nvSpPr>
          <p:spPr>
            <a:xfrm>
              <a:off x="-1" y="5178709"/>
              <a:ext cx="12170536" cy="1198148"/>
            </a:xfrm>
            <a:prstGeom prst="bentUpArrow">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 name="タイトル 1"/>
          <p:cNvSpPr>
            <a:spLocks noGrp="1"/>
          </p:cNvSpPr>
          <p:nvPr>
            <p:ph type="ctrTitle"/>
          </p:nvPr>
        </p:nvSpPr>
        <p:spPr>
          <a:xfrm>
            <a:off x="0" y="413099"/>
            <a:ext cx="10614337" cy="1275009"/>
          </a:xfrm>
        </p:spPr>
        <p:txBody>
          <a:bodyPr anchor="ctr">
            <a:normAutofit/>
          </a:bodyPr>
          <a:lstStyle/>
          <a:p>
            <a:pPr algn="l"/>
            <a:r>
              <a:rPr lang="ja-JP" altLang="en-US" sz="4400" dirty="0" smtClean="0">
                <a:solidFill>
                  <a:schemeClr val="bg1"/>
                </a:solidFill>
                <a:latin typeface="ＭＳ ゴシック" panose="020B0609070205080204" pitchFamily="49" charset="-128"/>
                <a:ea typeface="ＭＳ ゴシック" panose="020B0609070205080204" pitchFamily="49" charset="-128"/>
              </a:rPr>
              <a:t>実践①</a:t>
            </a:r>
            <a:endParaRPr lang="ja-JP" altLang="en-US" sz="4400" dirty="0">
              <a:solidFill>
                <a:schemeClr val="bg1"/>
              </a:solidFill>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05" y="2079245"/>
            <a:ext cx="4156355" cy="3118888"/>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7930" y="2063169"/>
            <a:ext cx="4179952" cy="3134964"/>
          </a:xfrm>
          <a:prstGeom prst="rect">
            <a:avLst/>
          </a:prstGeom>
        </p:spPr>
      </p:pic>
      <p:sp>
        <p:nvSpPr>
          <p:cNvPr id="23" name="サブタイトル 2"/>
          <p:cNvSpPr txBox="1">
            <a:spLocks/>
          </p:cNvSpPr>
          <p:nvPr/>
        </p:nvSpPr>
        <p:spPr>
          <a:xfrm>
            <a:off x="4912603" y="5489405"/>
            <a:ext cx="3790605" cy="88554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3200" dirty="0" smtClean="0">
                <a:latin typeface="ＭＳ ゴシック" panose="020B0609070205080204" pitchFamily="49" charset="-128"/>
                <a:ea typeface="ＭＳ ゴシック" panose="020B0609070205080204" pitchFamily="49" charset="-128"/>
              </a:rPr>
              <a:t>ICT</a:t>
            </a:r>
            <a:r>
              <a:rPr lang="ja-JP" altLang="en-US" sz="3200" dirty="0" smtClean="0">
                <a:latin typeface="ＭＳ ゴシック" panose="020B0609070205080204" pitchFamily="49" charset="-128"/>
                <a:ea typeface="ＭＳ ゴシック" panose="020B0609070205080204" pitchFamily="49" charset="-128"/>
              </a:rPr>
              <a:t>機器による</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詳細の説明</a:t>
            </a:r>
            <a:endParaRPr lang="ja-JP" altLang="en-US" sz="3200" dirty="0">
              <a:latin typeface="ＭＳ ゴシック" panose="020B0609070205080204" pitchFamily="49" charset="-128"/>
              <a:ea typeface="ＭＳ ゴシック" panose="020B0609070205080204" pitchFamily="49" charset="-128"/>
            </a:endParaRPr>
          </a:p>
          <a:p>
            <a:endParaRPr lang="en-US" altLang="ja-JP" sz="3200" dirty="0">
              <a:latin typeface="ＭＳ ゴシック" panose="020B0609070205080204" pitchFamily="49" charset="-128"/>
              <a:ea typeface="ＭＳ ゴシック" panose="020B0609070205080204" pitchFamily="49" charset="-128"/>
            </a:endParaRPr>
          </a:p>
        </p:txBody>
      </p:sp>
      <p:sp>
        <p:nvSpPr>
          <p:cNvPr id="24" name="サブタイトル 2"/>
          <p:cNvSpPr txBox="1">
            <a:spLocks/>
          </p:cNvSpPr>
          <p:nvPr/>
        </p:nvSpPr>
        <p:spPr>
          <a:xfrm>
            <a:off x="474379" y="5589270"/>
            <a:ext cx="3790605" cy="88554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200" dirty="0" smtClean="0">
                <a:latin typeface="ＭＳ ゴシック" panose="020B0609070205080204" pitchFamily="49" charset="-128"/>
                <a:ea typeface="ＭＳ ゴシック" panose="020B0609070205080204" pitchFamily="49" charset="-128"/>
              </a:rPr>
              <a:t>フラッシュ型発問</a:t>
            </a:r>
            <a:endParaRPr lang="en-US" altLang="ja-JP" sz="3200" dirty="0" smtClean="0">
              <a:latin typeface="ＭＳ ゴシック" panose="020B0609070205080204" pitchFamily="49" charset="-128"/>
              <a:ea typeface="ＭＳ ゴシック" panose="020B0609070205080204" pitchFamily="49" charset="-128"/>
            </a:endParaRPr>
          </a:p>
          <a:p>
            <a:r>
              <a:rPr lang="ja-JP" altLang="en-US" sz="3200" dirty="0" smtClean="0">
                <a:latin typeface="ＭＳ ゴシック" panose="020B0609070205080204" pitchFamily="49" charset="-128"/>
                <a:ea typeface="ＭＳ ゴシック" panose="020B0609070205080204" pitchFamily="49" charset="-128"/>
              </a:rPr>
              <a:t>ペアリングで確認</a:t>
            </a:r>
            <a:endParaRPr lang="ja-JP" altLang="en-US" sz="3200" dirty="0">
              <a:latin typeface="ＭＳ ゴシック" panose="020B0609070205080204" pitchFamily="49" charset="-128"/>
              <a:ea typeface="ＭＳ ゴシック" panose="020B0609070205080204" pitchFamily="49" charset="-128"/>
            </a:endParaRPr>
          </a:p>
          <a:p>
            <a:endParaRPr lang="en-US" altLang="ja-JP"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25044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911</Words>
  <Application>Microsoft Office PowerPoint</Application>
  <PresentationFormat>画面に合わせる (4:3)</PresentationFormat>
  <Paragraphs>130</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ゴシック</vt:lpstr>
      <vt:lpstr>Arial</vt:lpstr>
      <vt:lpstr>Calibri</vt:lpstr>
      <vt:lpstr>Calibri Light</vt:lpstr>
      <vt:lpstr>Office テーマ</vt:lpstr>
      <vt:lpstr>次期学習指導要領を見据えた 授業力向上について</vt:lpstr>
      <vt:lpstr>はじめに</vt:lpstr>
      <vt:lpstr>研究内容</vt:lpstr>
      <vt:lpstr>研究内容①-1</vt:lpstr>
      <vt:lpstr>研究内容①-2</vt:lpstr>
      <vt:lpstr>研究内容②</vt:lpstr>
      <vt:lpstr>研究内容③-1</vt:lpstr>
      <vt:lpstr>研究内容③-2</vt:lpstr>
      <vt:lpstr>実践①</vt:lpstr>
      <vt:lpstr>実践②</vt:lpstr>
      <vt:lpstr>実践③</vt:lpstr>
      <vt:lpstr>実践④</vt:lpstr>
      <vt:lpstr>実践⑤</vt:lpstr>
      <vt:lpstr>成果①</vt:lpstr>
      <vt:lpstr>成果②</vt:lpstr>
      <vt:lpstr>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次期学習指導要領を見据えた 授業力向上について</dc:title>
  <dc:creator>teacher</dc:creator>
  <cp:lastModifiedBy>teacher</cp:lastModifiedBy>
  <cp:revision>4</cp:revision>
  <cp:lastPrinted>2020-02-28T08:12:12Z</cp:lastPrinted>
  <dcterms:modified xsi:type="dcterms:W3CDTF">2020-03-05T00:24:42Z</dcterms:modified>
</cp:coreProperties>
</file>